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9" r:id="rId2"/>
    <p:sldId id="271" r:id="rId3"/>
    <p:sldId id="290" r:id="rId4"/>
    <p:sldId id="263" r:id="rId5"/>
    <p:sldId id="266" r:id="rId6"/>
    <p:sldId id="291" r:id="rId7"/>
    <p:sldId id="293" r:id="rId8"/>
    <p:sldId id="281" r:id="rId9"/>
    <p:sldId id="270" r:id="rId10"/>
    <p:sldId id="274" r:id="rId11"/>
    <p:sldId id="285" r:id="rId12"/>
    <p:sldId id="275" r:id="rId13"/>
    <p:sldId id="286" r:id="rId14"/>
    <p:sldId id="279" r:id="rId15"/>
    <p:sldId id="284" r:id="rId16"/>
    <p:sldId id="283" r:id="rId17"/>
    <p:sldId id="280" r:id="rId18"/>
    <p:sldId id="278" r:id="rId19"/>
    <p:sldId id="287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66"/>
    <a:srgbClr val="E96637"/>
    <a:srgbClr val="9900FF"/>
    <a:srgbClr val="CC00FF"/>
    <a:srgbClr val="009999"/>
    <a:srgbClr val="9933FF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5602"/>
  </p:normalViewPr>
  <p:slideViewPr>
    <p:cSldViewPr snapToGrid="0">
      <p:cViewPr varScale="1">
        <p:scale>
          <a:sx n="107" d="100"/>
          <a:sy n="107" d="100"/>
        </p:scale>
        <p:origin x="7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5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4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2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5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6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3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15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9848" y="48529"/>
            <a:ext cx="10058400" cy="1609344"/>
          </a:xfrm>
        </p:spPr>
        <p:txBody>
          <a:bodyPr anchor="ctr">
            <a:normAutofit/>
          </a:bodyPr>
          <a:lstStyle>
            <a:lvl1pPr algn="ctr">
              <a:defRPr sz="33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9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02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02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8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2F1ACEA-A40D-422B-A6C1-BA96862828F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ACB3CDD-B206-49D8-9D8E-9EF8A5A9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6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hyperlink" Target="http://www.gleamviz.org/simulator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6" Type="http://schemas.openxmlformats.org/officeDocument/2006/relationships/image" Target="../media/image23.jp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gif"/><Relationship Id="rId5" Type="http://schemas.openxmlformats.org/officeDocument/2006/relationships/hyperlink" Target="http://www.orgnet.com/prevent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digitaltonto.com/2013/how-the-nsa-uses-social-network-analysis-to-map-terrorist-network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hyperlink" Target="http://arxiv.org/abs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mtClean="0"/>
              <a:t>DATA science in a networked era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6" y="4389120"/>
            <a:ext cx="9845803" cy="1069848"/>
          </a:xfrm>
        </p:spPr>
        <p:txBody>
          <a:bodyPr/>
          <a:lstStyle/>
          <a:p>
            <a:pPr algn="ctr"/>
            <a:r>
              <a:rPr lang="en-US" dirty="0" smtClean="0"/>
              <a:t>Noemi Derzsy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36" y="0"/>
            <a:ext cx="529936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975" y="1205905"/>
            <a:ext cx="389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>
                <a:solidFill>
                  <a:schemeClr val="bg1"/>
                </a:solidFill>
              </a:rPr>
              <a:t>Data</a:t>
            </a:r>
            <a:r>
              <a:rPr lang="en-US" sz="1200" dirty="0" smtClean="0">
                <a:solidFill>
                  <a:schemeClr val="bg1"/>
                </a:solidFill>
              </a:rPr>
              <a:t>:  airline traffic, census data,  transportation data</a:t>
            </a:r>
          </a:p>
          <a:p>
            <a:r>
              <a:rPr lang="en-US" sz="1200" b="1" u="sng" dirty="0" smtClean="0">
                <a:solidFill>
                  <a:schemeClr val="bg1"/>
                </a:solidFill>
              </a:rPr>
              <a:t>Goal</a:t>
            </a:r>
            <a:r>
              <a:rPr lang="en-US" sz="1200" dirty="0" smtClean="0">
                <a:solidFill>
                  <a:schemeClr val="bg1"/>
                </a:solidFill>
              </a:rPr>
              <a:t>: model and predict the spread of epidemics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1620" y="2204172"/>
            <a:ext cx="10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Population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11856" y="4213219"/>
            <a:ext cx="745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Airline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34068" y="6208488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Commuting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" y="1654296"/>
            <a:ext cx="4200298" cy="2597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265799"/>
            <a:ext cx="10058400" cy="160934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Disease outbreak, epidemics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163" y="4425482"/>
            <a:ext cx="4312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</a:rPr>
              <a:t>The blue network represents short-range commuting flows by car, train and other means of transportation and transport infrastructures. Yellow-to-red lines denote airline flows for a few selected cities; red corresponds to greater traffic intensity. Population density is identified on the grey/white </a:t>
            </a:r>
            <a:r>
              <a:rPr lang="en-US" sz="1200" dirty="0" err="1">
                <a:solidFill>
                  <a:schemeClr val="bg1"/>
                </a:solidFill>
              </a:rPr>
              <a:t>colour</a:t>
            </a:r>
            <a:r>
              <a:rPr lang="en-US" sz="1200" dirty="0">
                <a:solidFill>
                  <a:schemeClr val="bg1"/>
                </a:solidFill>
              </a:rPr>
              <a:t> scale, with white corresponding to areas of higher density. All features in this map were obtained from real </a:t>
            </a:r>
            <a:r>
              <a:rPr lang="en-US" sz="1200" dirty="0" smtClean="0">
                <a:solidFill>
                  <a:schemeClr val="bg1"/>
                </a:solidFill>
              </a:rPr>
              <a:t>data.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27144" y="1837555"/>
            <a:ext cx="277119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bg1"/>
                </a:solidFill>
              </a:rPr>
              <a:t>Real-time </a:t>
            </a:r>
            <a:r>
              <a:rPr lang="en-US" sz="2200" b="1" dirty="0">
                <a:solidFill>
                  <a:schemeClr val="bg1"/>
                </a:solidFill>
              </a:rPr>
              <a:t>forecasting of epidemic spreading at the global </a:t>
            </a:r>
            <a:r>
              <a:rPr lang="en-US" sz="2200" b="1" dirty="0" smtClean="0">
                <a:solidFill>
                  <a:schemeClr val="bg1"/>
                </a:solidFill>
              </a:rPr>
              <a:t>scale</a:t>
            </a:r>
            <a:endParaRPr lang="en-US" sz="2200" b="1" dirty="0">
              <a:solidFill>
                <a:schemeClr val="bg1"/>
              </a:solidFill>
            </a:endParaRP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endParaRPr lang="en-US" sz="12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200" b="1" dirty="0" err="1" smtClean="0">
                <a:solidFill>
                  <a:schemeClr val="bg1"/>
                </a:solidFill>
              </a:rPr>
              <a:t>GLEaMViz</a:t>
            </a:r>
            <a:endParaRPr lang="en-US" sz="1200" b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Software </a:t>
            </a:r>
            <a:r>
              <a:rPr lang="en-US" sz="1200" dirty="0">
                <a:solidFill>
                  <a:schemeClr val="bg1"/>
                </a:solidFill>
              </a:rPr>
              <a:t>system for the simulation of infectious diseases on a global scale. 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  <a:hlinkClick r:id="rId4"/>
              </a:rPr>
              <a:t>http</a:t>
            </a:r>
            <a:r>
              <a:rPr lang="en-US" sz="1200" dirty="0">
                <a:solidFill>
                  <a:schemeClr val="bg1"/>
                </a:solidFill>
                <a:hlinkClick r:id="rId4"/>
              </a:rPr>
              <a:t>://www.gleamviz.org/simulator/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3723" y="6391371"/>
            <a:ext cx="525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y Bruno </a:t>
            </a:r>
            <a:r>
              <a:rPr lang="en-US" dirty="0" err="1" smtClean="0">
                <a:solidFill>
                  <a:schemeClr val="bg1"/>
                </a:solidFill>
              </a:rPr>
              <a:t>Gonçalves</a:t>
            </a:r>
            <a:r>
              <a:rPr lang="en-US" dirty="0" smtClean="0">
                <a:solidFill>
                  <a:schemeClr val="bg1"/>
                </a:solidFill>
              </a:rPr>
              <a:t> and Alessandro </a:t>
            </a:r>
            <a:r>
              <a:rPr lang="en-US" dirty="0" err="1" smtClean="0">
                <a:solidFill>
                  <a:schemeClr val="bg1"/>
                </a:solidFill>
              </a:rPr>
              <a:t>Vespignani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343357"/>
            <a:ext cx="10058400" cy="1609344"/>
          </a:xfrm>
        </p:spPr>
        <p:txBody>
          <a:bodyPr/>
          <a:lstStyle/>
          <a:p>
            <a:r>
              <a:rPr lang="en-US" dirty="0" smtClean="0"/>
              <a:t>Biological networks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79" y="4006342"/>
            <a:ext cx="2812339" cy="2812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5763" y="2725841"/>
            <a:ext cx="30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 interaction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3" y="1231287"/>
            <a:ext cx="7105650" cy="4619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164215"/>
            <a:ext cx="2322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954" y="6081485"/>
            <a:ext cx="710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human disease </a:t>
            </a:r>
            <a:r>
              <a:rPr lang="en-US" sz="1200" dirty="0" smtClean="0"/>
              <a:t>network</a:t>
            </a:r>
          </a:p>
          <a:p>
            <a:pPr algn="ctr"/>
            <a:r>
              <a:rPr lang="en-US" sz="1200" dirty="0"/>
              <a:t>Kwang-Il Goh, Michael E. </a:t>
            </a:r>
            <a:r>
              <a:rPr lang="en-US" sz="1200" dirty="0" err="1"/>
              <a:t>Cusick</a:t>
            </a:r>
            <a:r>
              <a:rPr lang="en-US" sz="1200" dirty="0"/>
              <a:t>, David Valle, Barton Childs, Marc Vidal, and </a:t>
            </a:r>
            <a:r>
              <a:rPr lang="en-US" sz="1200" dirty="0" smtClean="0"/>
              <a:t>Albert-</a:t>
            </a:r>
            <a:r>
              <a:rPr lang="en-US" sz="1200" dirty="0" err="1" smtClean="0"/>
              <a:t>László</a:t>
            </a:r>
            <a:r>
              <a:rPr lang="en-US" sz="1200" dirty="0" smtClean="0"/>
              <a:t> </a:t>
            </a:r>
            <a:r>
              <a:rPr lang="en-US" sz="1200" dirty="0" err="1" smtClean="0"/>
              <a:t>Barabási</a:t>
            </a:r>
            <a:endParaRPr lang="en-US" sz="1200" dirty="0" smtClean="0"/>
          </a:p>
          <a:p>
            <a:pPr algn="ctr"/>
            <a:r>
              <a:rPr lang="en-US" sz="1200" dirty="0" smtClean="0"/>
              <a:t>PNAS 2007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75" y="-14514"/>
            <a:ext cx="4005943" cy="38657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39182" y="5227845"/>
            <a:ext cx="30551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Protein interaction network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40236" y="1077438"/>
            <a:ext cx="28585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Gene regulatory network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5411" y="1190173"/>
            <a:ext cx="2423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335656" y="6081485"/>
            <a:ext cx="60960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351" y="5807420"/>
            <a:ext cx="5176911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"connectome," or map of neural pathways and wires, of a human brain(Credit: Human Connectome Project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35" y="2153229"/>
            <a:ext cx="6121401" cy="3443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275033"/>
            <a:ext cx="10058400" cy="160934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Brain networks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9703" y="1959540"/>
            <a:ext cx="7366002" cy="4143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4677" y="5930532"/>
            <a:ext cx="4753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Simulated </a:t>
            </a:r>
            <a:r>
              <a:rPr lang="en-US" sz="1600" dirty="0" err="1">
                <a:solidFill>
                  <a:schemeClr val="bg1"/>
                </a:solidFill>
              </a:rPr>
              <a:t>Thalamocortical</a:t>
            </a:r>
            <a:r>
              <a:rPr lang="en-US" sz="1600" dirty="0">
                <a:solidFill>
                  <a:schemeClr val="bg1"/>
                </a:solidFill>
              </a:rPr>
              <a:t> Brain Network 6 - 3D View, 3 Million Neurons, 476M Synapses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522" y="1098195"/>
            <a:ext cx="7413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 smtClean="0">
                <a:solidFill>
                  <a:schemeClr val="bg1"/>
                </a:solidFill>
              </a:rPr>
              <a:t>Data</a:t>
            </a:r>
            <a:r>
              <a:rPr lang="en-US" sz="1600" dirty="0" smtClean="0">
                <a:solidFill>
                  <a:schemeClr val="bg1"/>
                </a:solidFill>
              </a:rPr>
              <a:t>:  brain DW-MRI</a:t>
            </a:r>
          </a:p>
          <a:p>
            <a:r>
              <a:rPr lang="en-US" sz="1600" b="1" u="sng" dirty="0" smtClean="0">
                <a:solidFill>
                  <a:schemeClr val="bg1"/>
                </a:solidFill>
              </a:rPr>
              <a:t>Goal</a:t>
            </a:r>
            <a:r>
              <a:rPr lang="en-US" sz="1600" dirty="0" smtClean="0">
                <a:solidFill>
                  <a:schemeClr val="bg1"/>
                </a:solidFill>
              </a:rPr>
              <a:t>: study brain structure and function, diseases (Alzheimer, dementia, etc.)</a:t>
            </a:r>
          </a:p>
        </p:txBody>
      </p:sp>
    </p:spTree>
    <p:extLst>
      <p:ext uri="{BB962C8B-B14F-4D97-AF65-F5344CB8AC3E}">
        <p14:creationId xmlns:p14="http://schemas.microsoft.com/office/powerpoint/2010/main" val="9966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359434"/>
            <a:ext cx="10058400" cy="1609344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Powergrid</a:t>
            </a:r>
            <a:r>
              <a:rPr lang="en-US" dirty="0" smtClean="0">
                <a:solidFill>
                  <a:schemeClr val="bg1"/>
                </a:solidFill>
              </a:rPr>
              <a:t> network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315223"/>
            <a:ext cx="2328897" cy="2052118"/>
          </a:xfrm>
          <a:prstGeom prst="rect">
            <a:avLst/>
          </a:prstGeom>
        </p:spPr>
      </p:pic>
      <p:pic>
        <p:nvPicPr>
          <p:cNvPr id="6" name="cascademovie_alpha0.4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38267" y="1510198"/>
            <a:ext cx="4728646" cy="47286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47" y="4314362"/>
            <a:ext cx="3074527" cy="20475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159" y="839997"/>
            <a:ext cx="711420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solidFill>
                  <a:schemeClr val="bg1"/>
                </a:solidFill>
                <a:cs typeface="Arial" panose="020B0604020202020204" pitchFamily="34" charset="0"/>
              </a:rPr>
              <a:t>Data</a:t>
            </a:r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: UCTE (Union of the Coordination of the Transmission of Electricity) European </a:t>
            </a:r>
            <a:r>
              <a:rPr lang="en-US" sz="14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powergrid</a:t>
            </a:r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 data</a:t>
            </a:r>
          </a:p>
          <a:p>
            <a:r>
              <a:rPr lang="en-US" sz="1400" b="1" u="sng" dirty="0" smtClean="0">
                <a:solidFill>
                  <a:schemeClr val="bg1"/>
                </a:solidFill>
                <a:cs typeface="Arial" panose="020B0604020202020204" pitchFamily="34" charset="0"/>
              </a:rPr>
              <a:t>Goal</a:t>
            </a:r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: study cascading failures and mitigation strategies </a:t>
            </a:r>
          </a:p>
          <a:p>
            <a:endParaRPr 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sz="1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</a:t>
            </a:r>
            <a:r>
              <a:rPr lang="en-US" sz="1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 cascading failure is a failure in a system of interconnected parts in which the </a:t>
            </a:r>
            <a:r>
              <a:rPr lang="en-US" sz="1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failure of </a:t>
            </a:r>
            <a:r>
              <a:rPr lang="en-US" sz="1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 part can trigger the failure of successive </a:t>
            </a:r>
            <a:r>
              <a:rPr lang="en-US" sz="1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parts.</a:t>
            </a:r>
            <a:endParaRPr lang="en-US" sz="1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Important vulnerability of networked systems.</a:t>
            </a:r>
          </a:p>
          <a:p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Can occur in: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Biological systems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Infrastructure networks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Financial </a:t>
            </a: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systems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Power grids: </a:t>
            </a:r>
          </a:p>
          <a:p>
            <a:pPr marL="1257300" lvl="2" indent="-342900">
              <a:buFont typeface="Arial" panose="020B0604020202020204" pitchFamily="34" charset="0"/>
              <a:buChar char="→"/>
            </a:pP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one element fails  </a:t>
            </a:r>
          </a:p>
          <a:p>
            <a:pPr marL="1257300" lvl="2" indent="-342900">
              <a:buFont typeface="Arial" panose="020B0604020202020204" pitchFamily="34" charset="0"/>
              <a:buChar char="→"/>
            </a:pP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shifts its load to its neighboring elements; those elements are then pushed beyond their capacity</a:t>
            </a:r>
          </a:p>
          <a:p>
            <a:pPr marL="1257300" lvl="2" indent="-342900">
              <a:buFont typeface="Arial" panose="020B0604020202020204" pitchFamily="34" charset="0"/>
              <a:buChar char="→"/>
            </a:pP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some become overloaded and fail</a:t>
            </a:r>
          </a:p>
          <a:p>
            <a:pPr marL="1257300" lvl="2" indent="-342900">
              <a:buFont typeface="Arial" panose="020B0604020202020204" pitchFamily="34" charset="0"/>
              <a:buChar char="→"/>
            </a:pP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their loads are shifted onto their neighbors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3202" y="6457156"/>
            <a:ext cx="3519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blackout in New York City (2012)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90926" y="1107447"/>
            <a:ext cx="4200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Blackout simulation in the European </a:t>
            </a:r>
            <a:r>
              <a:rPr 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powergrid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7364" y="6249497"/>
            <a:ext cx="4749549" cy="553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Cascading Failures in Spatially-Embedded Random </a:t>
            </a:r>
            <a:r>
              <a:rPr lang="en-US" sz="1000" dirty="0" smtClean="0">
                <a:solidFill>
                  <a:schemeClr val="bg1"/>
                </a:solidFill>
              </a:rPr>
              <a:t>Networks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A. </a:t>
            </a:r>
            <a:r>
              <a:rPr lang="en-US" sz="1000" dirty="0" err="1" smtClean="0">
                <a:solidFill>
                  <a:schemeClr val="bg1"/>
                </a:solidFill>
              </a:rPr>
              <a:t>Asztalos</a:t>
            </a:r>
            <a:r>
              <a:rPr lang="en-US" sz="1000" dirty="0" smtClean="0">
                <a:solidFill>
                  <a:schemeClr val="bg1"/>
                </a:solidFill>
              </a:rPr>
              <a:t>, S. </a:t>
            </a:r>
            <a:r>
              <a:rPr lang="en-US" sz="1000" dirty="0" err="1">
                <a:solidFill>
                  <a:schemeClr val="bg1"/>
                </a:solidFill>
              </a:rPr>
              <a:t>Sreenivasan</a:t>
            </a:r>
            <a:r>
              <a:rPr lang="en-US" sz="1000" dirty="0">
                <a:solidFill>
                  <a:schemeClr val="bg1"/>
                </a:solidFill>
              </a:rPr>
              <a:t> </a:t>
            </a:r>
            <a:r>
              <a:rPr lang="en-US" sz="1000" dirty="0" smtClean="0">
                <a:solidFill>
                  <a:schemeClr val="bg1"/>
                </a:solidFill>
              </a:rPr>
              <a:t>, B. </a:t>
            </a:r>
            <a:r>
              <a:rPr lang="en-US" sz="1000" dirty="0">
                <a:solidFill>
                  <a:schemeClr val="bg1"/>
                </a:solidFill>
              </a:rPr>
              <a:t>K. Szymanski</a:t>
            </a:r>
            <a:r>
              <a:rPr lang="en-US" sz="1000" dirty="0" smtClean="0">
                <a:solidFill>
                  <a:schemeClr val="bg1"/>
                </a:solidFill>
              </a:rPr>
              <a:t>, G. </a:t>
            </a:r>
            <a:r>
              <a:rPr lang="en-US" sz="1000" dirty="0" err="1" smtClean="0">
                <a:solidFill>
                  <a:schemeClr val="bg1"/>
                </a:solidFill>
              </a:rPr>
              <a:t>Korniss</a:t>
            </a:r>
            <a:endParaRPr lang="en-US" sz="1000" dirty="0" smtClean="0">
              <a:solidFill>
                <a:schemeClr val="bg1"/>
              </a:solidFill>
            </a:endParaRPr>
          </a:p>
          <a:p>
            <a:pPr algn="ctr"/>
            <a:r>
              <a:rPr lang="en-US" sz="1000" dirty="0" err="1">
                <a:solidFill>
                  <a:schemeClr val="bg1"/>
                </a:solidFill>
              </a:rPr>
              <a:t>PLoS</a:t>
            </a:r>
            <a:r>
              <a:rPr lang="en-US" sz="1000" dirty="0">
                <a:solidFill>
                  <a:schemeClr val="bg1"/>
                </a:solidFill>
              </a:rPr>
              <a:t> ONE 9(1): </a:t>
            </a:r>
            <a:r>
              <a:rPr lang="en-US" sz="1000" dirty="0" smtClean="0">
                <a:solidFill>
                  <a:schemeClr val="bg1"/>
                </a:solidFill>
              </a:rPr>
              <a:t>e84563 (2014)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58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365809"/>
            <a:ext cx="10058400" cy="1609344"/>
          </a:xfrm>
        </p:spPr>
        <p:txBody>
          <a:bodyPr/>
          <a:lstStyle/>
          <a:p>
            <a:r>
              <a:rPr lang="en-US" dirty="0" smtClean="0"/>
              <a:t>Terrorism, organized crime networks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85109" y="6223625"/>
            <a:ext cx="4322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http://www.digitaltonto.com/2013/how-the-nsa-uses-social-network-analysis-to-map-terrorist-networks/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46" y="948110"/>
            <a:ext cx="5379239" cy="4909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84347" y="631924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2" y="1030754"/>
            <a:ext cx="5613009" cy="49113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3235" y="794874"/>
            <a:ext cx="250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9/11 Terrorist Group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3222" y="5148767"/>
            <a:ext cx="5458265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i="1" dirty="0"/>
              <a:t>All</a:t>
            </a:r>
            <a:r>
              <a:rPr lang="en-US" sz="1200" dirty="0"/>
              <a:t> 19 hijackers were within 2 steps of the two original suspects uncovered in </a:t>
            </a:r>
            <a:r>
              <a:rPr lang="en-US" sz="1200" dirty="0" smtClean="0"/>
              <a:t>2000</a:t>
            </a: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/>
              <a:t>Social network metrics reveal Mohammed Atta </a:t>
            </a:r>
            <a:r>
              <a:rPr lang="en-US" sz="1200" i="1" dirty="0"/>
              <a:t>emerging</a:t>
            </a:r>
            <a:r>
              <a:rPr lang="en-US" sz="1200" dirty="0"/>
              <a:t> as the local </a:t>
            </a:r>
            <a:r>
              <a:rPr lang="en-US" sz="1200" dirty="0" smtClean="0"/>
              <a:t>leader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200" dirty="0" smtClean="0"/>
          </a:p>
          <a:p>
            <a:pPr algn="ctr"/>
            <a:r>
              <a:rPr lang="en-US" sz="1200" b="1" dirty="0"/>
              <a:t>Uncloaking Terrorist </a:t>
            </a:r>
            <a:r>
              <a:rPr lang="en-US" sz="1200" b="1" dirty="0" smtClean="0"/>
              <a:t>Networks, Valdis Krebs</a:t>
            </a:r>
          </a:p>
          <a:p>
            <a:pPr algn="ctr"/>
            <a:r>
              <a:rPr lang="en-US" sz="1400" dirty="0">
                <a:hlinkClick r:id="rId5"/>
              </a:rPr>
              <a:t>http://firstmonday.org/ojs/index.php/fm/article/view/941/863</a:t>
            </a:r>
            <a:endParaRPr lang="en-US" sz="1400" dirty="0" smtClean="0">
              <a:hlinkClick r:id="rId5"/>
            </a:endParaRPr>
          </a:p>
          <a:p>
            <a:pPr algn="ctr"/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www.orgnet.com/prevent.html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737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314327"/>
            <a:ext cx="10058400" cy="1609344"/>
          </a:xfrm>
        </p:spPr>
        <p:txBody>
          <a:bodyPr/>
          <a:lstStyle/>
          <a:p>
            <a:r>
              <a:rPr lang="en-US" dirty="0" smtClean="0"/>
              <a:t>Global risk network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876" y="6223558"/>
            <a:ext cx="325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Failure dynamics of the global risk </a:t>
            </a:r>
            <a:r>
              <a:rPr lang="en-US" sz="1000" dirty="0" smtClean="0"/>
              <a:t>network</a:t>
            </a:r>
          </a:p>
          <a:p>
            <a:pPr algn="ctr"/>
            <a:r>
              <a:rPr lang="en-US" sz="1000" dirty="0" smtClean="0"/>
              <a:t>B. </a:t>
            </a:r>
            <a:r>
              <a:rPr lang="en-US" sz="1000" dirty="0"/>
              <a:t>K. Szymanski, </a:t>
            </a:r>
            <a:r>
              <a:rPr lang="en-US" sz="1000" dirty="0" smtClean="0"/>
              <a:t>X. </a:t>
            </a:r>
            <a:r>
              <a:rPr lang="en-US" sz="1000" dirty="0"/>
              <a:t>Lin, </a:t>
            </a:r>
            <a:r>
              <a:rPr lang="en-US" sz="1000" dirty="0" smtClean="0"/>
              <a:t>A. </a:t>
            </a:r>
            <a:r>
              <a:rPr lang="en-US" sz="1000" dirty="0" err="1" smtClean="0"/>
              <a:t>Asztalos</a:t>
            </a:r>
            <a:r>
              <a:rPr lang="en-US" sz="1000" dirty="0" smtClean="0"/>
              <a:t> </a:t>
            </a:r>
            <a:r>
              <a:rPr lang="en-US" sz="1000" dirty="0"/>
              <a:t>&amp; </a:t>
            </a:r>
            <a:r>
              <a:rPr lang="en-US" sz="1000" dirty="0" smtClean="0"/>
              <a:t>S. </a:t>
            </a:r>
            <a:r>
              <a:rPr lang="en-US" sz="1000" dirty="0" err="1" smtClean="0"/>
              <a:t>Sreenivasan</a:t>
            </a:r>
            <a:endParaRPr lang="en-US" sz="1000" dirty="0" smtClean="0"/>
          </a:p>
          <a:p>
            <a:pPr algn="ctr"/>
            <a:r>
              <a:rPr lang="en-US" sz="1000" dirty="0"/>
              <a:t>Scientific Reports 5, </a:t>
            </a:r>
            <a:r>
              <a:rPr lang="en-US" sz="1000" dirty="0" smtClean="0"/>
              <a:t>10998 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43" y="823575"/>
            <a:ext cx="6250482" cy="5399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3885" y="2123053"/>
            <a:ext cx="1785258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Each node is sized proportionally to its internal failure probability while node color corresponds to its total contagion potential. The number of edges in each group shows the intra-group connectivity. The nodes with the highest congestion potential are identified by </a:t>
            </a:r>
            <a:r>
              <a:rPr lang="en-US" sz="1200" dirty="0" smtClean="0"/>
              <a:t>name.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26420" y="1615640"/>
            <a:ext cx="31786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Risks </a:t>
            </a:r>
            <a:r>
              <a:rPr lang="en-US" dirty="0"/>
              <a:t>threatening modern societies form an intricately interconnected network that often underlies crisis situations.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u="sng" dirty="0" smtClean="0"/>
              <a:t>Goal</a:t>
            </a:r>
            <a:r>
              <a:rPr lang="en-US" dirty="0" smtClean="0"/>
              <a:t>: study how </a:t>
            </a:r>
            <a:r>
              <a:rPr lang="en-US" dirty="0"/>
              <a:t>risk materializations in distinct domains influence each </a:t>
            </a:r>
            <a:r>
              <a:rPr lang="en-US" dirty="0" smtClean="0"/>
              <a:t>other.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u="sng" dirty="0"/>
              <a:t>Data</a:t>
            </a:r>
            <a:r>
              <a:rPr lang="en-US" dirty="0"/>
              <a:t>: WEF Report on Global </a:t>
            </a:r>
            <a:r>
              <a:rPr lang="en-US" dirty="0" smtClean="0"/>
              <a:t>Risks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6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14" y="121240"/>
            <a:ext cx="5281249" cy="663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61208" y="6213991"/>
            <a:ext cx="6283129" cy="658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endParaRPr lang="en-US" sz="1000" dirty="0" smtClean="0">
              <a:latin typeface="+mn-lt"/>
            </a:endParaRPr>
          </a:p>
          <a:p>
            <a:pPr algn="ctr"/>
            <a:r>
              <a:rPr lang="en-US" sz="1000" dirty="0" smtClean="0">
                <a:latin typeface="+mn-lt"/>
              </a:rPr>
              <a:t>Links </a:t>
            </a:r>
            <a:r>
              <a:rPr lang="en-US" sz="1000" dirty="0">
                <a:latin typeface="+mn-lt"/>
              </a:rPr>
              <a:t>that speak: The global language network and its association with global </a:t>
            </a:r>
            <a:r>
              <a:rPr lang="en-US" sz="1000" dirty="0" smtClean="0">
                <a:latin typeface="+mn-lt"/>
              </a:rPr>
              <a:t>fame.</a:t>
            </a:r>
          </a:p>
          <a:p>
            <a:pPr algn="ctr"/>
            <a:r>
              <a:rPr lang="en-GB" altLang="en-US" sz="1000" dirty="0" smtClean="0">
                <a:latin typeface="+mn-lt"/>
              </a:rPr>
              <a:t>S. Ronen, B. </a:t>
            </a:r>
            <a:r>
              <a:rPr lang="en-GB" altLang="en-US" sz="1000" dirty="0" err="1" smtClean="0">
                <a:latin typeface="+mn-lt"/>
              </a:rPr>
              <a:t>Gonçalves</a:t>
            </a:r>
            <a:r>
              <a:rPr lang="en-GB" altLang="en-US" sz="1000" dirty="0" smtClean="0">
                <a:latin typeface="+mn-lt"/>
              </a:rPr>
              <a:t>, K. </a:t>
            </a:r>
            <a:r>
              <a:rPr lang="en-GB" altLang="en-US" sz="1000" dirty="0">
                <a:latin typeface="+mn-lt"/>
              </a:rPr>
              <a:t>Z. </a:t>
            </a:r>
            <a:r>
              <a:rPr lang="en-GB" altLang="en-US" sz="1000" dirty="0" smtClean="0">
                <a:latin typeface="+mn-lt"/>
              </a:rPr>
              <a:t>Hu,  A. </a:t>
            </a:r>
            <a:r>
              <a:rPr lang="en-GB" altLang="en-US" sz="1000" dirty="0" err="1" smtClean="0">
                <a:latin typeface="+mn-lt"/>
              </a:rPr>
              <a:t>Vespignani</a:t>
            </a:r>
            <a:r>
              <a:rPr lang="en-GB" altLang="en-US" sz="1000" dirty="0" smtClean="0">
                <a:latin typeface="+mn-lt"/>
              </a:rPr>
              <a:t>, S. Pinker, and C. A. Hidalgo</a:t>
            </a:r>
          </a:p>
          <a:p>
            <a:pPr algn="ctr"/>
            <a:r>
              <a:rPr lang="en-GB" altLang="en-US" sz="1000" dirty="0" smtClean="0">
                <a:latin typeface="+mn-lt"/>
                <a:cs typeface="Arial" panose="020B0604020202020204" pitchFamily="34" charset="0"/>
              </a:rPr>
              <a:t>PNAS 2014;111:E5616-E5622</a:t>
            </a:r>
            <a:endParaRPr lang="en-GB" altLang="en-US" sz="10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53734" y="148344"/>
            <a:ext cx="5011635" cy="5980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Global language network (</a:t>
            </a:r>
            <a:r>
              <a:rPr lang="en-US" sz="3200" dirty="0" err="1" smtClean="0"/>
              <a:t>gln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5" y="2036699"/>
            <a:ext cx="5225144" cy="32902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5443" y="5561895"/>
            <a:ext cx="5932714" cy="692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FF0000"/>
                </a:solidFill>
                <a:ea typeface="Adobe Song Std L" panose="02020300000000000000" pitchFamily="18" charset="-128"/>
              </a:rPr>
              <a:t>T</a:t>
            </a:r>
            <a:r>
              <a:rPr lang="en-US" sz="1300" b="1" dirty="0" smtClean="0">
                <a:solidFill>
                  <a:srgbClr val="FF0000"/>
                </a:solidFill>
              </a:rPr>
              <a:t>he </a:t>
            </a:r>
            <a:r>
              <a:rPr lang="en-US" sz="1300" b="1" dirty="0">
                <a:solidFill>
                  <a:srgbClr val="FF0000"/>
                </a:solidFill>
              </a:rPr>
              <a:t>position of a language in the GLN contributes to the visibility of its speakers and the global popularity of the cultural content they </a:t>
            </a:r>
            <a:r>
              <a:rPr lang="en-US" sz="1300" b="1" dirty="0" smtClean="0">
                <a:solidFill>
                  <a:srgbClr val="FF0000"/>
                </a:solidFill>
              </a:rPr>
              <a:t>produce.</a:t>
            </a:r>
            <a:endParaRPr lang="en-GB" altLang="en-US" sz="13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110" y="1586440"/>
            <a:ext cx="6341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position of a language in the GLN and the global impact of its </a:t>
            </a:r>
            <a:r>
              <a:rPr lang="en-US" sz="1400" dirty="0" smtClean="0"/>
              <a:t>speakers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36601" y="943607"/>
            <a:ext cx="6161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 smtClean="0"/>
              <a:t>Data</a:t>
            </a:r>
            <a:r>
              <a:rPr lang="en-US" sz="1600" dirty="0" smtClean="0"/>
              <a:t>:  Twitter, Wikipedia, UNESCO book translations </a:t>
            </a:r>
          </a:p>
          <a:p>
            <a:r>
              <a:rPr lang="en-US" sz="1600" b="1" u="sng" dirty="0" smtClean="0"/>
              <a:t>Goal</a:t>
            </a:r>
            <a:r>
              <a:rPr lang="en-US" sz="1600" dirty="0" smtClean="0"/>
              <a:t>: study the importance of languages and their impact</a:t>
            </a:r>
          </a:p>
        </p:txBody>
      </p:sp>
    </p:spTree>
    <p:extLst>
      <p:ext uri="{BB962C8B-B14F-4D97-AF65-F5344CB8AC3E}">
        <p14:creationId xmlns:p14="http://schemas.microsoft.com/office/powerpoint/2010/main" val="154856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48" y="3468914"/>
            <a:ext cx="5585655" cy="2934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81353" y="-423869"/>
            <a:ext cx="10058400" cy="1609344"/>
          </a:xfrm>
        </p:spPr>
        <p:txBody>
          <a:bodyPr/>
          <a:lstStyle/>
          <a:p>
            <a:r>
              <a:rPr lang="en-US" dirty="0" smtClean="0"/>
              <a:t>Friendship networks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114" y="642813"/>
            <a:ext cx="51235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b="1" u="sng" dirty="0"/>
              <a:t>Data</a:t>
            </a:r>
            <a:r>
              <a:rPr lang="en-US" sz="1500" dirty="0"/>
              <a:t>: </a:t>
            </a:r>
            <a:r>
              <a:rPr lang="en-US" sz="1500" dirty="0" smtClean="0"/>
              <a:t>Twitter</a:t>
            </a:r>
            <a:endParaRPr lang="en-US" sz="1500" b="1" u="sng" dirty="0"/>
          </a:p>
          <a:p>
            <a:pPr algn="just"/>
            <a:r>
              <a:rPr lang="en-US" sz="1500" b="1" u="sng" dirty="0" smtClean="0"/>
              <a:t>Goal:</a:t>
            </a:r>
            <a:r>
              <a:rPr lang="en-US" sz="1500" b="1" dirty="0" smtClean="0"/>
              <a:t> </a:t>
            </a:r>
            <a:r>
              <a:rPr lang="en-US" sz="1500" dirty="0" smtClean="0"/>
              <a:t>study the Happiness Paradox (most </a:t>
            </a:r>
            <a:r>
              <a:rPr lang="en-US" sz="1500" dirty="0"/>
              <a:t>individuals in social networks experience a so-called Friendship Paradox: they are less popular than their friends on </a:t>
            </a:r>
            <a:r>
              <a:rPr lang="en-US" sz="1500" dirty="0" smtClean="0"/>
              <a:t>average</a:t>
            </a:r>
            <a:r>
              <a:rPr lang="en-US" sz="1500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0" y="1916848"/>
            <a:ext cx="4991336" cy="35971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921" y="5548591"/>
            <a:ext cx="4526012" cy="73866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Popular </a:t>
            </a:r>
            <a:r>
              <a:rPr lang="en-US" sz="1400" b="1" dirty="0">
                <a:solidFill>
                  <a:srgbClr val="0070C0"/>
                </a:solidFill>
              </a:rPr>
              <a:t>individuals are indeed happier and </a:t>
            </a:r>
            <a:r>
              <a:rPr lang="en-US" sz="1400" b="1" dirty="0" smtClean="0">
                <a:solidFill>
                  <a:srgbClr val="0070C0"/>
                </a:solidFill>
              </a:rPr>
              <a:t>a </a:t>
            </a:r>
            <a:r>
              <a:rPr lang="en-US" sz="1400" b="1" dirty="0">
                <a:solidFill>
                  <a:srgbClr val="0070C0"/>
                </a:solidFill>
              </a:rPr>
              <a:t>majority of individuals experience a significant Happiness </a:t>
            </a:r>
            <a:r>
              <a:rPr lang="en-US" sz="1400" b="1" dirty="0" smtClean="0">
                <a:solidFill>
                  <a:srgbClr val="0070C0"/>
                </a:solidFill>
              </a:rPr>
              <a:t>paradox.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34625" y="6322980"/>
            <a:ext cx="6641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The happiness paradox: your friends are happier than </a:t>
            </a:r>
            <a:r>
              <a:rPr lang="en-US" sz="1000" dirty="0" smtClean="0"/>
              <a:t>you</a:t>
            </a:r>
          </a:p>
          <a:p>
            <a:pPr algn="ctr"/>
            <a:r>
              <a:rPr lang="en-US" sz="1000" dirty="0" smtClean="0"/>
              <a:t>J</a:t>
            </a:r>
            <a:r>
              <a:rPr lang="en-US" sz="1000" dirty="0"/>
              <a:t>. Bolen, B. </a:t>
            </a:r>
            <a:r>
              <a:rPr lang="en-US" sz="1000" dirty="0" err="1"/>
              <a:t>Gonçalves</a:t>
            </a:r>
            <a:r>
              <a:rPr lang="en-US" sz="1000" dirty="0"/>
              <a:t>, I. van de </a:t>
            </a:r>
            <a:r>
              <a:rPr lang="en-US" sz="1000" dirty="0" err="1"/>
              <a:t>Leemput</a:t>
            </a:r>
            <a:r>
              <a:rPr lang="en-US" sz="1000" dirty="0"/>
              <a:t>, G. </a:t>
            </a:r>
            <a:r>
              <a:rPr lang="en-US" sz="1000" dirty="0" err="1"/>
              <a:t>Ruan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 err="1">
                <a:hlinkClick r:id="rId4"/>
              </a:rPr>
              <a:t>arXiv</a:t>
            </a:r>
            <a:r>
              <a:rPr lang="en-US" sz="1000" dirty="0">
                <a:hlinkClick r:id="rId4"/>
              </a:rPr>
              <a:t>: 1602.02665</a:t>
            </a:r>
            <a:endParaRPr lang="en-US" sz="10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921909" y="-445641"/>
            <a:ext cx="10058400" cy="1616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collaboration networks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98077" y="6301769"/>
            <a:ext cx="3150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Topology of the Erasmus student mobility </a:t>
            </a:r>
            <a:r>
              <a:rPr lang="en-US" sz="1000" dirty="0" smtClean="0"/>
              <a:t>network</a:t>
            </a:r>
          </a:p>
          <a:p>
            <a:pPr algn="ctr"/>
            <a:r>
              <a:rPr lang="en-US" sz="1000" dirty="0" smtClean="0"/>
              <a:t>A. </a:t>
            </a:r>
            <a:r>
              <a:rPr lang="en-US" sz="1000" dirty="0" err="1" smtClean="0"/>
              <a:t>Derzsi</a:t>
            </a:r>
            <a:r>
              <a:rPr lang="en-US" sz="1000" dirty="0"/>
              <a:t>, N. Derzsy, E. </a:t>
            </a:r>
            <a:r>
              <a:rPr lang="en-US" sz="1000" dirty="0" err="1"/>
              <a:t>Kaptalan</a:t>
            </a:r>
            <a:r>
              <a:rPr lang="en-US" sz="1000" dirty="0"/>
              <a:t> and Z. </a:t>
            </a:r>
            <a:r>
              <a:rPr lang="en-US" sz="1000" dirty="0" smtClean="0"/>
              <a:t>Neda</a:t>
            </a:r>
          </a:p>
          <a:p>
            <a:pPr algn="ctr"/>
            <a:r>
              <a:rPr lang="en-US" sz="1000" dirty="0" err="1"/>
              <a:t>Physica</a:t>
            </a:r>
            <a:r>
              <a:rPr lang="en-US" sz="1000" dirty="0"/>
              <a:t> A. 2011;390(13):2601–2610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277600" y="6229199"/>
            <a:ext cx="711200" cy="570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77" y="528878"/>
            <a:ext cx="3259945" cy="315146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53329" y="1252920"/>
            <a:ext cx="3199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/>
              <a:t>Goal:</a:t>
            </a:r>
            <a:r>
              <a:rPr lang="en-US" sz="1500" b="1" dirty="0"/>
              <a:t> </a:t>
            </a:r>
            <a:r>
              <a:rPr lang="en-US" sz="1500" dirty="0"/>
              <a:t>study the academic collaborations among universities through student mobility</a:t>
            </a:r>
          </a:p>
          <a:p>
            <a:endParaRPr lang="en-US" sz="1500" dirty="0"/>
          </a:p>
        </p:txBody>
      </p:sp>
      <p:sp>
        <p:nvSpPr>
          <p:cNvPr id="17" name="TextBox 16"/>
          <p:cNvSpPr txBox="1"/>
          <p:nvPr/>
        </p:nvSpPr>
        <p:spPr>
          <a:xfrm>
            <a:off x="8756598" y="1010357"/>
            <a:ext cx="36634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500" b="1" u="sng" dirty="0"/>
              <a:t>Data</a:t>
            </a:r>
            <a:r>
              <a:rPr lang="en-US" sz="1500" dirty="0"/>
              <a:t>: </a:t>
            </a:r>
            <a:r>
              <a:rPr lang="en-US" sz="1500" dirty="0" smtClean="0"/>
              <a:t>European Erasmus scholarships</a:t>
            </a:r>
            <a:endParaRPr lang="en-US" sz="1500" b="1" u="sng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359342" y="176404"/>
            <a:ext cx="12568" cy="6495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30393" y="2320686"/>
            <a:ext cx="2747011" cy="738664"/>
          </a:xfrm>
          <a:prstGeom prst="rect">
            <a:avLst/>
          </a:prstGeom>
          <a:noFill/>
          <a:ln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9900FF"/>
                </a:solidFill>
              </a:rPr>
              <a:t>The 5 most densely connected universities in Europe</a:t>
            </a:r>
            <a:endParaRPr lang="en-US" sz="1400" b="1" dirty="0">
              <a:solidFill>
                <a:srgbClr val="99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67069" y="3804681"/>
            <a:ext cx="2747011" cy="523220"/>
          </a:xfrm>
          <a:prstGeom prst="rect">
            <a:avLst/>
          </a:prstGeom>
          <a:noFill/>
          <a:ln>
            <a:solidFill>
              <a:srgbClr val="0099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9999"/>
                </a:solidFill>
              </a:rPr>
              <a:t>Top 10 universities of highest number of connections</a:t>
            </a:r>
            <a:endParaRPr lang="en-US" sz="1400" b="1" dirty="0">
              <a:solidFill>
                <a:srgbClr val="00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65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45" y="1612431"/>
            <a:ext cx="5505709" cy="5282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0" y="1683657"/>
            <a:ext cx="6554745" cy="5563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356203"/>
            <a:ext cx="10058400" cy="1609344"/>
          </a:xfrm>
        </p:spPr>
        <p:txBody>
          <a:bodyPr/>
          <a:lstStyle/>
          <a:p>
            <a:r>
              <a:rPr lang="en-US" dirty="0" smtClean="0"/>
              <a:t>Other social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0641" y="810476"/>
            <a:ext cx="546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 Ranker World of Comedy Opinion Graph: Who Connects the Funny Universe</a:t>
            </a:r>
            <a:r>
              <a:rPr lang="en-US" sz="1600" b="1" dirty="0" smtClean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81" y="6363962"/>
            <a:ext cx="4635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http://blog.ranker.com/a-ranker-opinion-graph-of-the-domains-of-the-world-of-comedy/#.WD9mePkrLIU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7582" y="6480074"/>
            <a:ext cx="5824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http://echeloninsights.tumblr.com/post/111791840768/what-data-can-tell-us-about-the-oscar-race-and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47377" y="810476"/>
            <a:ext cx="5330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Oscar Award Race - Hollywood Celebrity Network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0641" y="1603102"/>
            <a:ext cx="2900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Data</a:t>
            </a:r>
            <a:r>
              <a:rPr lang="en-US" sz="1400" dirty="0" smtClean="0"/>
              <a:t>: Twitter</a:t>
            </a:r>
          </a:p>
          <a:p>
            <a:r>
              <a:rPr lang="en-US" sz="1400" b="1" u="sng" dirty="0" smtClean="0"/>
              <a:t>Goal</a:t>
            </a:r>
            <a:r>
              <a:rPr lang="en-US" sz="1400" dirty="0" smtClean="0"/>
              <a:t>: find the hub in the network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40273" y="1472476"/>
            <a:ext cx="5669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Data</a:t>
            </a:r>
            <a:r>
              <a:rPr lang="en-US" sz="1400" dirty="0" smtClean="0"/>
              <a:t>: Twitter</a:t>
            </a:r>
          </a:p>
          <a:p>
            <a:r>
              <a:rPr lang="en-US" sz="1400" b="1" u="sng" dirty="0" smtClean="0"/>
              <a:t>Goal</a:t>
            </a:r>
            <a:r>
              <a:rPr lang="en-US" sz="1400" dirty="0" smtClean="0"/>
              <a:t>: study the effect of opinion of the </a:t>
            </a:r>
            <a:r>
              <a:rPr lang="en-US" sz="1400" dirty="0"/>
              <a:t>most influential groups on social media tweeting about the </a:t>
            </a:r>
            <a:r>
              <a:rPr lang="en-US" sz="1400" dirty="0" smtClean="0"/>
              <a:t>Oscars</a:t>
            </a:r>
            <a:endParaRPr lang="en-US" sz="1400" dirty="0"/>
          </a:p>
          <a:p>
            <a:endParaRPr lang="en-US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0981" y="6056405"/>
            <a:ext cx="2289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Answer: </a:t>
            </a:r>
            <a:r>
              <a:rPr lang="en-US" sz="1400" b="1" dirty="0" smtClean="0"/>
              <a:t>Dave Chappelle</a:t>
            </a:r>
            <a:endParaRPr lang="en-US" sz="14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49829" y="5429226"/>
            <a:ext cx="696685" cy="6253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246889"/>
            <a:ext cx="10058400" cy="1609344"/>
          </a:xfrm>
        </p:spPr>
        <p:txBody>
          <a:bodyPr/>
          <a:lstStyle/>
          <a:p>
            <a:r>
              <a:rPr lang="en-US" dirty="0" smtClean="0"/>
              <a:t>Opinion influencing And politics in social networks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7" y="2733591"/>
            <a:ext cx="5934201" cy="2715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66" y="6275864"/>
            <a:ext cx="5567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The Impact of Heterogeneous Thresholds on Social Contagion with Multiple Initiators</a:t>
            </a:r>
          </a:p>
          <a:p>
            <a:pPr algn="ctr"/>
            <a:r>
              <a:rPr lang="en-US" sz="1000" dirty="0" smtClean="0"/>
              <a:t>P. </a:t>
            </a:r>
            <a:r>
              <a:rPr lang="en-US" sz="1000" dirty="0"/>
              <a:t>D. </a:t>
            </a:r>
            <a:r>
              <a:rPr lang="en-US" sz="1000" dirty="0" err="1"/>
              <a:t>Karampourniotis</a:t>
            </a:r>
            <a:r>
              <a:rPr lang="en-US" sz="1000" dirty="0"/>
              <a:t>, </a:t>
            </a:r>
            <a:r>
              <a:rPr lang="en-US" sz="1000" dirty="0" smtClean="0"/>
              <a:t>S. </a:t>
            </a:r>
            <a:r>
              <a:rPr lang="en-US" sz="1000" dirty="0" err="1"/>
              <a:t>Sreenivasan</a:t>
            </a:r>
            <a:r>
              <a:rPr lang="en-US" sz="1000" dirty="0"/>
              <a:t>, </a:t>
            </a:r>
            <a:r>
              <a:rPr lang="en-US" sz="1000" dirty="0" smtClean="0"/>
              <a:t>B. </a:t>
            </a:r>
            <a:r>
              <a:rPr lang="en-US" sz="1000" dirty="0"/>
              <a:t>K. Szymanski, </a:t>
            </a:r>
            <a:r>
              <a:rPr lang="en-US" sz="1000" dirty="0" smtClean="0"/>
              <a:t>G. </a:t>
            </a:r>
            <a:r>
              <a:rPr lang="en-US" sz="1000" dirty="0" err="1"/>
              <a:t>Korniss</a:t>
            </a:r>
            <a:endParaRPr lang="en-US" sz="1000" dirty="0"/>
          </a:p>
          <a:p>
            <a:pPr algn="ctr"/>
            <a:r>
              <a:rPr lang="en-US" sz="1000" dirty="0" err="1"/>
              <a:t>PLoS</a:t>
            </a:r>
            <a:r>
              <a:rPr lang="en-US" sz="1000" dirty="0"/>
              <a:t> ONE 10(11): </a:t>
            </a:r>
            <a:r>
              <a:rPr lang="en-US" sz="1000" dirty="0" smtClean="0"/>
              <a:t>e0143020 (2015)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24019" y="1177295"/>
            <a:ext cx="4579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Data</a:t>
            </a:r>
            <a:r>
              <a:rPr lang="en-US" sz="1400" dirty="0" smtClean="0"/>
              <a:t>: Facebook</a:t>
            </a:r>
          </a:p>
          <a:p>
            <a:r>
              <a:rPr lang="en-US" sz="1400" b="1" u="sng" dirty="0" smtClean="0"/>
              <a:t>Goal</a:t>
            </a:r>
            <a:r>
              <a:rPr lang="en-US" sz="1400" dirty="0" smtClean="0"/>
              <a:t>: study the spread of opinions on social networks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979116" y="2122547"/>
            <a:ext cx="146803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Inactive nodes</a:t>
            </a:r>
          </a:p>
          <a:p>
            <a:r>
              <a:rPr lang="en-US" sz="1500" dirty="0" smtClean="0"/>
              <a:t>Initiators </a:t>
            </a:r>
          </a:p>
          <a:p>
            <a:r>
              <a:rPr lang="en-US" sz="1500" dirty="0" smtClean="0"/>
              <a:t>Active nodes</a:t>
            </a:r>
            <a:endParaRPr lang="en-US" sz="1500" dirty="0"/>
          </a:p>
        </p:txBody>
      </p:sp>
      <p:sp>
        <p:nvSpPr>
          <p:cNvPr id="7" name="Oval 6"/>
          <p:cNvSpPr/>
          <p:nvPr/>
        </p:nvSpPr>
        <p:spPr>
          <a:xfrm>
            <a:off x="1810303" y="2412343"/>
            <a:ext cx="168813" cy="18327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10303" y="2180295"/>
            <a:ext cx="168813" cy="18327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10303" y="2632832"/>
            <a:ext cx="168813" cy="183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31" y="1719608"/>
            <a:ext cx="5936850" cy="39778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40746" y="5834416"/>
            <a:ext cx="447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</a:rPr>
              <a:t>Can be used for product marketing, politics, etc. </a:t>
            </a:r>
            <a:endParaRPr lang="en-US" sz="1400" b="1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22828" y="1077745"/>
            <a:ext cx="510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Online communication between left-wing (blue) and right-wing (red) political </a:t>
            </a:r>
            <a:r>
              <a:rPr lang="en-US" sz="1400" b="1" dirty="0" smtClean="0"/>
              <a:t>blogs</a:t>
            </a:r>
            <a:endParaRPr 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50967" y="5744194"/>
            <a:ext cx="5341034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“They are </a:t>
            </a:r>
            <a:r>
              <a:rPr lang="en-US" sz="1400" dirty="0"/>
              <a:t>almost entirely divided into two separate networks: an echo chamber of like-minded individuals</a:t>
            </a:r>
            <a:r>
              <a:rPr lang="en-US" sz="1400" dirty="0" smtClean="0"/>
              <a:t>.”</a:t>
            </a:r>
          </a:p>
          <a:p>
            <a:endParaRPr lang="en-US" sz="1400" dirty="0" smtClean="0"/>
          </a:p>
          <a:p>
            <a:pPr algn="ctr"/>
            <a:r>
              <a:rPr lang="en-US" sz="1400" i="1" dirty="0" smtClean="0"/>
              <a:t>Image by </a:t>
            </a:r>
            <a:r>
              <a:rPr lang="en-US" sz="1400" dirty="0" smtClean="0"/>
              <a:t>Lada </a:t>
            </a:r>
            <a:r>
              <a:rPr lang="en-US" sz="1400" dirty="0" err="1" smtClean="0"/>
              <a:t>Adamic</a:t>
            </a:r>
            <a:r>
              <a:rPr lang="en-US" sz="1400" dirty="0"/>
              <a:t> &amp;  Natalie Glance</a:t>
            </a:r>
          </a:p>
        </p:txBody>
      </p:sp>
    </p:spTree>
    <p:extLst>
      <p:ext uri="{BB962C8B-B14F-4D97-AF65-F5344CB8AC3E}">
        <p14:creationId xmlns:p14="http://schemas.microsoft.com/office/powerpoint/2010/main" val="365211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260963"/>
            <a:ext cx="10058400" cy="1609344"/>
          </a:xfrm>
        </p:spPr>
        <p:txBody>
          <a:bodyPr/>
          <a:lstStyle/>
          <a:p>
            <a:r>
              <a:rPr lang="en-US" dirty="0" smtClean="0"/>
              <a:t>Graph theory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65759" y="970669"/>
            <a:ext cx="11380764" cy="549460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Leonhard Euler: Seven bridges of Konigsberg (1735)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1800" dirty="0" smtClean="0"/>
              <a:t>               </a:t>
            </a:r>
            <a:r>
              <a:rPr lang="en-US" altLang="en-US" sz="1800" b="1" dirty="0" smtClean="0"/>
              <a:t>The problem</a:t>
            </a:r>
            <a:r>
              <a:rPr lang="en-US" altLang="en-US" sz="1800" dirty="0" smtClean="0"/>
              <a:t>: find a path to walk over the 7 bridges in </a:t>
            </a:r>
            <a:r>
              <a:rPr lang="en-US" altLang="en-US" sz="1800" dirty="0" err="1" smtClean="0"/>
              <a:t>Köngisberg</a:t>
            </a:r>
            <a:r>
              <a:rPr lang="en-US" altLang="en-US" sz="1800" dirty="0" smtClean="0"/>
              <a:t> 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1800" dirty="0"/>
              <a:t>	</a:t>
            </a:r>
            <a:r>
              <a:rPr lang="en-US" altLang="en-US" sz="1800" dirty="0" smtClean="0"/>
              <a:t>		          (each bridge can be passed only once!)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1800" dirty="0" smtClean="0"/>
              <a:t> 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sz="1800" dirty="0"/>
          </a:p>
          <a:p>
            <a:pPr>
              <a:buFont typeface="Wingdings 2" panose="05020102010507070707" pitchFamily="18" charset="2"/>
              <a:buNone/>
            </a:pPr>
            <a:endParaRPr lang="en-US" altLang="en-US" sz="1800" dirty="0" smtClean="0"/>
          </a:p>
          <a:p>
            <a:pPr>
              <a:buFont typeface="Wingdings 2" panose="05020102010507070707" pitchFamily="18" charset="2"/>
              <a:buNone/>
            </a:pPr>
            <a:endParaRPr lang="en-US" altLang="en-US" dirty="0" smtClean="0"/>
          </a:p>
          <a:p>
            <a:endParaRPr lang="en-US" altLang="en-US" dirty="0" smtClean="0"/>
          </a:p>
          <a:p>
            <a:pPr lvl="2">
              <a:buFont typeface="Wingdings 2" panose="05020102010507070707" pitchFamily="18" charset="2"/>
              <a:buNone/>
            </a:pPr>
            <a:r>
              <a:rPr lang="en-US" altLang="en-US" sz="1800" b="1" dirty="0" smtClean="0"/>
              <a:t>                                                           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1800" u="sng" dirty="0" smtClean="0"/>
              <a:t>Conditions:</a:t>
            </a:r>
            <a:r>
              <a:rPr lang="en-US" altLang="en-US" sz="1800" dirty="0" smtClean="0"/>
              <a:t>      1. the number of bridges touching the islands must be even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1800" dirty="0" smtClean="0"/>
              <a:t>                           2. none or two nodes of odd degree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1800" dirty="0" smtClean="0"/>
              <a:t>                           Depends on the nodes’ degree (number of edges one node has)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pPr>
              <a:buFont typeface="Wingdings 2" panose="05020102010507070707" pitchFamily="18" charset="2"/>
              <a:buNone/>
            </a:pPr>
            <a:endParaRPr lang="en-US" altLang="en-US" dirty="0" smtClean="0"/>
          </a:p>
        </p:txBody>
      </p:sp>
      <p:pic>
        <p:nvPicPr>
          <p:cNvPr id="4" name="Picture 3" descr="Konigsbe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091" y="2245368"/>
            <a:ext cx="3877304" cy="223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EulerPa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751" y="2390335"/>
            <a:ext cx="4066981" cy="18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9740056" y="5374032"/>
            <a:ext cx="1809961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r>
              <a:rPr lang="en-US" altLang="en-US" b="1" dirty="0"/>
              <a:t>NO solution!</a:t>
            </a:r>
            <a:endParaRPr lang="en-US" altLang="en-US" dirty="0"/>
          </a:p>
        </p:txBody>
      </p:sp>
      <p:sp>
        <p:nvSpPr>
          <p:cNvPr id="8" name="Right Arrow 7"/>
          <p:cNvSpPr/>
          <p:nvPr/>
        </p:nvSpPr>
        <p:spPr>
          <a:xfrm>
            <a:off x="983469" y="5374032"/>
            <a:ext cx="677224" cy="3048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54940" y="5808957"/>
            <a:ext cx="5901521" cy="954107"/>
          </a:xfrm>
          <a:prstGeom prst="rect">
            <a:avLst/>
          </a:prstGeom>
          <a:ln cap="rnd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The theorem in the </a:t>
            </a:r>
            <a:r>
              <a:rPr lang="en-US" sz="1400" dirty="0" err="1"/>
              <a:t>Königsberg</a:t>
            </a:r>
            <a:r>
              <a:rPr lang="en-US" sz="1400" dirty="0"/>
              <a:t> bridges problem is the first graph theorem . The most important information: the number of edges and the nodes that are connected. This observation founded the development of mathematical </a:t>
            </a:r>
            <a:r>
              <a:rPr lang="en-US" sz="1400" dirty="0" smtClean="0"/>
              <a:t>topology.</a:t>
            </a:r>
            <a:endParaRPr lang="en-US" sz="1400" dirty="0"/>
          </a:p>
        </p:txBody>
      </p:sp>
      <p:sp>
        <p:nvSpPr>
          <p:cNvPr id="11" name="Right Arrow 10"/>
          <p:cNvSpPr/>
          <p:nvPr/>
        </p:nvSpPr>
        <p:spPr>
          <a:xfrm>
            <a:off x="8964803" y="5390171"/>
            <a:ext cx="677224" cy="3048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849291" y="3056406"/>
            <a:ext cx="677224" cy="3048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research on networks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8827" y="2052636"/>
            <a:ext cx="782650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 few of the multitude of topics studied on networks…</a:t>
            </a:r>
          </a:p>
          <a:p>
            <a:endParaRPr lang="en-US" dirty="0"/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Network controlling, monitoring, influencing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Network resilience against random failures or </a:t>
            </a:r>
            <a:r>
              <a:rPr lang="en-US" dirty="0" smtClean="0"/>
              <a:t>attacks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Network dynamics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Information flow on networks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Opinion formation and influencing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Cascading failures in networks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Clustering analysis, community detection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Multilayer </a:t>
            </a:r>
            <a:r>
              <a:rPr lang="en-US" dirty="0" smtClean="0"/>
              <a:t>networks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2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260963"/>
            <a:ext cx="10058400" cy="1609344"/>
          </a:xfrm>
        </p:spPr>
        <p:txBody>
          <a:bodyPr/>
          <a:lstStyle/>
          <a:p>
            <a:r>
              <a:rPr lang="en-US" dirty="0" smtClean="0"/>
              <a:t>Graph theory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9151" y="1143000"/>
            <a:ext cx="11422966" cy="48006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dirty="0" smtClean="0"/>
              <a:t>William Rowen Hamilton: </a:t>
            </a:r>
            <a:r>
              <a:rPr lang="en-US" altLang="en-US" dirty="0" err="1" smtClean="0"/>
              <a:t>Icosian</a:t>
            </a:r>
            <a:r>
              <a:rPr lang="en-US" altLang="en-US" dirty="0" smtClean="0"/>
              <a:t> game (1856)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en-US" dirty="0" smtClean="0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239151" y="1728787"/>
            <a:ext cx="116339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r>
              <a:rPr lang="en-US" altLang="en-US" b="1" dirty="0"/>
              <a:t>The problem</a:t>
            </a:r>
            <a:r>
              <a:rPr lang="en-US" altLang="en-US" dirty="0"/>
              <a:t>: walk over the entire dodecahedron, in a cycle, touching each node </a:t>
            </a:r>
            <a:r>
              <a:rPr lang="en-US" altLang="en-US" dirty="0" smtClean="0"/>
              <a:t>only once </a:t>
            </a:r>
            <a:r>
              <a:rPr lang="en-US" altLang="en-US" dirty="0"/>
              <a:t>having the ending node in the starting one</a:t>
            </a:r>
          </a:p>
        </p:txBody>
      </p:sp>
      <p:pic>
        <p:nvPicPr>
          <p:cNvPr id="15" name="Picture 13" descr="Hamilt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898" y="2329880"/>
            <a:ext cx="2778956" cy="240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1337509" y="4876800"/>
            <a:ext cx="501007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r>
              <a:rPr lang="en-US" altLang="en-US" b="1" dirty="0"/>
              <a:t>The solution:  </a:t>
            </a:r>
            <a:r>
              <a:rPr lang="en-US" altLang="en-US" dirty="0"/>
              <a:t>is a path with twenty edges</a:t>
            </a:r>
          </a:p>
        </p:txBody>
      </p:sp>
      <p:sp>
        <p:nvSpPr>
          <p:cNvPr id="18" name="TextBox 16"/>
          <p:cNvSpPr txBox="1">
            <a:spLocks noChangeArrowheads="1"/>
          </p:cNvSpPr>
          <p:nvPr/>
        </p:nvSpPr>
        <p:spPr bwMode="auto">
          <a:xfrm>
            <a:off x="7159244" y="4876800"/>
            <a:ext cx="2527999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/>
            <a:r>
              <a:rPr lang="en-US" altLang="en-US" b="1" dirty="0"/>
              <a:t>Hamiltonian </a:t>
            </a:r>
            <a:r>
              <a:rPr lang="en-US" altLang="en-US" b="1" dirty="0" smtClean="0"/>
              <a:t>path</a:t>
            </a:r>
            <a:endParaRPr lang="en-US" altLang="en-US" b="1" dirty="0"/>
          </a:p>
        </p:txBody>
      </p:sp>
      <p:pic>
        <p:nvPicPr>
          <p:cNvPr id="19" name="Picture 18" descr="Hamilton_ini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802" y="2329879"/>
            <a:ext cx="2811364" cy="240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912595" y="5912317"/>
            <a:ext cx="6112289" cy="738664"/>
          </a:xfrm>
          <a:prstGeom prst="rect">
            <a:avLst/>
          </a:prstGeom>
          <a:ln cap="rnd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The </a:t>
            </a:r>
            <a:r>
              <a:rPr lang="en-US" sz="1400" dirty="0" err="1"/>
              <a:t>Icosian</a:t>
            </a:r>
            <a:r>
              <a:rPr lang="en-US" sz="1400" dirty="0"/>
              <a:t> game defined a very important research topic in graph theory: finding a route in a graph that walks over the system in the most optimal way (passing through each node only once</a:t>
            </a:r>
            <a:r>
              <a:rPr lang="en-US" sz="1400" dirty="0" smtClean="0"/>
              <a:t>).</a:t>
            </a:r>
            <a:endParaRPr lang="en-US" sz="1400" dirty="0"/>
          </a:p>
        </p:txBody>
      </p:sp>
      <p:sp>
        <p:nvSpPr>
          <p:cNvPr id="22" name="Right Arrow 21"/>
          <p:cNvSpPr/>
          <p:nvPr/>
        </p:nvSpPr>
        <p:spPr>
          <a:xfrm>
            <a:off x="5503920" y="3533092"/>
            <a:ext cx="677224" cy="3048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8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289097"/>
            <a:ext cx="10058400" cy="1609344"/>
          </a:xfrm>
        </p:spPr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4434" y="1175294"/>
            <a:ext cx="1098922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1600" dirty="0"/>
              <a:t>A graph is an abstract representation of a set of objects connected by </a:t>
            </a:r>
            <a:r>
              <a:rPr lang="en-US" altLang="en-US" sz="1600" dirty="0" smtClean="0"/>
              <a:t>links </a:t>
            </a:r>
            <a:r>
              <a:rPr lang="en-US" altLang="en-US" sz="1600" i="1" dirty="0" smtClean="0"/>
              <a:t>G = {P,E}.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sz="1600" i="1" dirty="0" smtClean="0"/>
          </a:p>
          <a:p>
            <a:r>
              <a:rPr lang="en-US" alt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en-US" sz="1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           </a:t>
            </a:r>
            <a:r>
              <a:rPr lang="en-US" altLang="en-US" sz="1600" b="1" dirty="0" smtClean="0">
                <a:solidFill>
                  <a:srgbClr val="C00000"/>
                </a:solidFill>
              </a:rPr>
              <a:t>networks = large graphs</a:t>
            </a:r>
          </a:p>
          <a:p>
            <a:endParaRPr lang="en-US" sz="1600" i="1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i="1" dirty="0" smtClean="0"/>
              <a:t>Complex systems </a:t>
            </a:r>
            <a:r>
              <a:rPr lang="en-US" sz="1600" dirty="0" smtClean="0"/>
              <a:t>can be studied through their </a:t>
            </a:r>
            <a:r>
              <a:rPr lang="en-US" sz="1600" i="1" dirty="0" smtClean="0"/>
              <a:t>underlying network structure</a:t>
            </a:r>
            <a:r>
              <a:rPr lang="en-US" sz="1600" dirty="0" smtClean="0"/>
              <a:t>: nodes (elements), links (interaction)</a:t>
            </a:r>
          </a:p>
          <a:p>
            <a:endParaRPr lang="en-US" sz="1600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The way we assign the nodes and links, defines the problem and questions we can study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b="1" u="sng" dirty="0" smtClean="0"/>
              <a:t>Basic structural properties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Degree distribution P(k)</a:t>
            </a:r>
            <a:r>
              <a:rPr lang="en-US" sz="1600" dirty="0" smtClean="0"/>
              <a:t>: </a:t>
            </a:r>
            <a:r>
              <a:rPr lang="en-US" sz="1600" dirty="0"/>
              <a:t>the probability that a randomly selected node in the network has </a:t>
            </a:r>
            <a:r>
              <a:rPr lang="en-US" sz="1600" b="1" i="1" dirty="0"/>
              <a:t>k </a:t>
            </a:r>
            <a:r>
              <a:rPr lang="en-US" sz="1600" dirty="0" smtClean="0"/>
              <a:t>connections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Clustering coefficient</a:t>
            </a:r>
            <a:r>
              <a:rPr lang="en-US" sz="1600" dirty="0" smtClean="0"/>
              <a:t>: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Average path length</a:t>
            </a:r>
            <a:r>
              <a:rPr lang="en-US" sz="1600" dirty="0" smtClean="0"/>
              <a:t>: </a:t>
            </a:r>
            <a:r>
              <a:rPr lang="en-US" sz="1600" dirty="0"/>
              <a:t>the average of the smallest distance between two randomly selected </a:t>
            </a:r>
            <a:r>
              <a:rPr lang="en-US" sz="1600" dirty="0" smtClean="0"/>
              <a:t>nodes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Diameter</a:t>
            </a:r>
            <a:r>
              <a:rPr lang="en-US" sz="1600" dirty="0" smtClean="0"/>
              <a:t>: </a:t>
            </a:r>
            <a:r>
              <a:rPr lang="en-US" sz="1600" dirty="0"/>
              <a:t>the maximal distance between two elements in a </a:t>
            </a:r>
            <a:r>
              <a:rPr lang="en-US" sz="1600" dirty="0" smtClean="0"/>
              <a:t>graph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Centrality</a:t>
            </a:r>
            <a:r>
              <a:rPr lang="en-US" sz="1600" i="1" dirty="0" smtClean="0"/>
              <a:t>: </a:t>
            </a:r>
            <a:r>
              <a:rPr lang="en-US" sz="1600" dirty="0"/>
              <a:t>the importance of a node relying on its position, the level of contribution an agent has in a </a:t>
            </a:r>
            <a:r>
              <a:rPr lang="en-US" sz="1600" dirty="0" smtClean="0"/>
              <a:t>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endParaRPr lang="en-US" sz="1600" i="1" dirty="0"/>
          </a:p>
          <a:p>
            <a:pPr algn="ctr"/>
            <a:r>
              <a:rPr lang="en-US" sz="1600" i="1" dirty="0" smtClean="0"/>
              <a:t>    And much more…. </a:t>
            </a:r>
            <a:endParaRPr lang="en-US" sz="1600" i="1" dirty="0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340567"/>
              </p:ext>
            </p:extLst>
          </p:nvPr>
        </p:nvGraphicFramePr>
        <p:xfrm>
          <a:off x="3597810" y="4069330"/>
          <a:ext cx="13573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3" imgW="1066680" imgH="419040" progId="Equation.3">
                  <p:embed/>
                </p:oleObj>
              </mc:Choice>
              <mc:Fallback>
                <p:oleObj name="Equation" r:id="rId3" imgW="1066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810" y="4069330"/>
                        <a:ext cx="13573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530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9848" y="-317233"/>
            <a:ext cx="10058400" cy="1609344"/>
          </a:xfrm>
        </p:spPr>
        <p:txBody>
          <a:bodyPr/>
          <a:lstStyle/>
          <a:p>
            <a:r>
              <a:rPr lang="en-US" altLang="en-US" dirty="0"/>
              <a:t>Random </a:t>
            </a:r>
            <a:r>
              <a:rPr lang="en-US" altLang="en-US" dirty="0" smtClean="0"/>
              <a:t>(ERDOS-</a:t>
            </a:r>
            <a:r>
              <a:rPr lang="en-US" altLang="en-US" dirty="0" err="1" smtClean="0"/>
              <a:t>renyi</a:t>
            </a:r>
            <a:r>
              <a:rPr lang="en-US" altLang="en-US" dirty="0" smtClean="0"/>
              <a:t>) networks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143000"/>
            <a:ext cx="86868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>
              <a:spcBef>
                <a:spcPts val="580"/>
              </a:spcBef>
              <a:buFont typeface="Wingdings 2"/>
              <a:buNone/>
              <a:defRPr/>
            </a:pPr>
            <a:endParaRPr lang="en-US" sz="28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274320" indent="-274320">
              <a:spcBef>
                <a:spcPts val="580"/>
              </a:spcBef>
              <a:buFont typeface="Wingdings 2"/>
              <a:buNone/>
              <a:defRPr/>
            </a:pPr>
            <a:endParaRPr lang="en-US" i="1" dirty="0" smtClean="0"/>
          </a:p>
          <a:p>
            <a:pPr marL="274320" indent="-274320">
              <a:spcBef>
                <a:spcPts val="580"/>
              </a:spcBef>
              <a:buFont typeface="Wingdings 2"/>
              <a:buNone/>
              <a:defRPr/>
            </a:pPr>
            <a:endParaRPr lang="en-US" sz="1000" dirty="0" smtClean="0"/>
          </a:p>
        </p:txBody>
      </p:sp>
      <p:pic>
        <p:nvPicPr>
          <p:cNvPr id="6" name="Picture 5" descr="rand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836" y="1226048"/>
            <a:ext cx="5029200" cy="21336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984248" y="6439510"/>
            <a:ext cx="822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/>
            <a:r>
              <a:rPr lang="en-US" altLang="en-US" i="1" dirty="0"/>
              <a:t>P. </a:t>
            </a:r>
            <a:r>
              <a:rPr lang="en-US" altLang="en-US" i="1" dirty="0" err="1"/>
              <a:t>Erd</a:t>
            </a:r>
            <a:r>
              <a:rPr lang="hu-HU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ő</a:t>
            </a:r>
            <a:r>
              <a:rPr lang="en-US" altLang="en-US" i="1" dirty="0"/>
              <a:t>s, A. </a:t>
            </a:r>
            <a:r>
              <a:rPr lang="en-US" altLang="en-US" i="1" dirty="0" err="1"/>
              <a:t>Rényi</a:t>
            </a:r>
            <a:r>
              <a:rPr lang="en-US" altLang="en-US" i="1" dirty="0"/>
              <a:t>. (1959). On random graphs, I., Publ. Math. Debrecen 6.</a:t>
            </a: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500110" y="1939875"/>
            <a:ext cx="2440042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Model proposed by P. </a:t>
            </a:r>
            <a:r>
              <a:rPr lang="en-US" altLang="en-US" dirty="0" err="1" smtClean="0">
                <a:latin typeface="+mn-lt"/>
              </a:rPr>
              <a:t>Erd</a:t>
            </a:r>
            <a:r>
              <a:rPr lang="hu-HU" altLang="en-US" dirty="0" smtClean="0">
                <a:latin typeface="+mn-lt"/>
                <a:cs typeface="Times New Roman" panose="02020603050405020304" pitchFamily="18" charset="0"/>
              </a:rPr>
              <a:t>ő</a:t>
            </a: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s 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and A. </a:t>
            </a:r>
            <a:r>
              <a:rPr lang="en-US" altLang="en-US" dirty="0" err="1">
                <a:latin typeface="+mn-lt"/>
                <a:cs typeface="Times New Roman" panose="02020603050405020304" pitchFamily="18" charset="0"/>
              </a:rPr>
              <a:t>R</a:t>
            </a:r>
            <a:r>
              <a:rPr lang="en-US" altLang="en-US" dirty="0" err="1">
                <a:latin typeface="+mn-lt"/>
              </a:rPr>
              <a:t>ényi</a:t>
            </a:r>
            <a:endParaRPr lang="en-US" altLang="en-US" dirty="0">
              <a:latin typeface="+mn-lt"/>
            </a:endParaRPr>
          </a:p>
        </p:txBody>
      </p:sp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228600" y="3880303"/>
            <a:ext cx="11340906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marL="0" indent="0"/>
            <a:r>
              <a:rPr lang="en-US" sz="2000" u="sng" dirty="0">
                <a:latin typeface="+mn-lt"/>
              </a:rPr>
              <a:t>Problems of the </a:t>
            </a:r>
            <a:r>
              <a:rPr lang="en-US" sz="2000" u="sng" dirty="0" smtClean="0">
                <a:latin typeface="+mn-lt"/>
              </a:rPr>
              <a:t>model</a:t>
            </a:r>
            <a:endParaRPr lang="en-US" altLang="en-US" sz="2000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+mn-lt"/>
              </a:rPr>
              <a:t>Studies </a:t>
            </a:r>
            <a:r>
              <a:rPr lang="en-US" altLang="en-US" dirty="0">
                <a:latin typeface="+mn-lt"/>
              </a:rPr>
              <a:t>showed that real complex systems:  do not have Poisson distribution!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latin typeface="+mn-lt"/>
              </a:rPr>
              <a:t>Several clusters were observed in real complex systems that are not reproduced by this model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latin typeface="+mn-lt"/>
              </a:rPr>
              <a:t>Presence of hubs in real complex systems</a:t>
            </a:r>
          </a:p>
          <a:p>
            <a:endParaRPr lang="en-US" altLang="en-US" dirty="0">
              <a:latin typeface="+mn-l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509187" y="5535062"/>
            <a:ext cx="914400" cy="22860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8543308" y="1757280"/>
            <a:ext cx="394598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2000" i="1" dirty="0"/>
              <a:t>Degree distribution:  Poisson distribution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000" i="1" dirty="0" smtClean="0"/>
              <a:t>Small </a:t>
            </a:r>
            <a:r>
              <a:rPr lang="en-US" altLang="en-US" sz="2000" i="1" dirty="0"/>
              <a:t>clustering coefficient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000" i="1" dirty="0"/>
              <a:t>High average path length </a:t>
            </a:r>
          </a:p>
          <a:p>
            <a:endParaRPr lang="en-US" altLang="en-US" dirty="0"/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4642340" y="5467794"/>
            <a:ext cx="3549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r>
              <a:rPr lang="en-US" altLang="en-US" b="1" dirty="0"/>
              <a:t>A DIFFERENT MODEL IS NEEDED!</a:t>
            </a:r>
          </a:p>
        </p:txBody>
      </p:sp>
    </p:spTree>
    <p:extLst>
      <p:ext uri="{BB962C8B-B14F-4D97-AF65-F5344CB8AC3E}">
        <p14:creationId xmlns:p14="http://schemas.microsoft.com/office/powerpoint/2010/main" val="34027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-190624"/>
            <a:ext cx="10058400" cy="1609344"/>
          </a:xfrm>
        </p:spPr>
        <p:txBody>
          <a:bodyPr/>
          <a:lstStyle/>
          <a:p>
            <a:r>
              <a:rPr lang="en-US" altLang="en-US" dirty="0"/>
              <a:t>Small-world </a:t>
            </a:r>
            <a:r>
              <a:rPr lang="en-US" altLang="en-US" dirty="0" smtClean="0"/>
              <a:t>(watts-</a:t>
            </a:r>
            <a:r>
              <a:rPr lang="en-US" altLang="en-US" dirty="0" err="1" smtClean="0"/>
              <a:t>strogatz</a:t>
            </a:r>
            <a:r>
              <a:rPr lang="en-US" altLang="en-US" dirty="0" smtClean="0"/>
              <a:t>) networks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143000"/>
            <a:ext cx="86868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endParaRPr lang="en-US" sz="28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274320" indent="-274320">
              <a:spcBef>
                <a:spcPts val="580"/>
              </a:spcBef>
              <a:buFont typeface="Wingdings 2"/>
              <a:buNone/>
              <a:defRPr/>
            </a:pPr>
            <a:endParaRPr lang="en-US" dirty="0" smtClean="0"/>
          </a:p>
          <a:p>
            <a:pPr marL="274320" indent="-274320">
              <a:spcBef>
                <a:spcPts val="580"/>
              </a:spcBef>
              <a:buFont typeface="Wingdings 2"/>
              <a:buNone/>
              <a:defRPr/>
            </a:pPr>
            <a:endParaRPr lang="en-US" u="sng" dirty="0" smtClean="0"/>
          </a:p>
          <a:p>
            <a:pPr marL="274320" indent="-274320">
              <a:spcBef>
                <a:spcPts val="580"/>
              </a:spcBef>
              <a:buFont typeface="Wingdings 2"/>
              <a:buNone/>
              <a:defRPr/>
            </a:pPr>
            <a:endParaRPr lang="en-US" u="sng" dirty="0" smtClean="0"/>
          </a:p>
          <a:p>
            <a:pPr marL="274320" indent="-274320">
              <a:spcBef>
                <a:spcPts val="580"/>
              </a:spcBef>
              <a:buFont typeface="Wingdings 2"/>
              <a:buNone/>
              <a:defRPr/>
            </a:pPr>
            <a:r>
              <a:rPr lang="en-US" u="sng" dirty="0" smtClean="0"/>
              <a:t>Problems solved</a:t>
            </a:r>
          </a:p>
          <a:p>
            <a:pPr marL="342900" indent="-342900">
              <a:spcBef>
                <a:spcPts val="580"/>
              </a:spcBef>
              <a:buFont typeface="Wingdings" pitchFamily="2" charset="2"/>
              <a:buChar char="ü"/>
              <a:defRPr/>
            </a:pPr>
            <a:r>
              <a:rPr lang="en-US" sz="1800" dirty="0" smtClean="0"/>
              <a:t>Studies showed that real complex systems:  do not have Poisson distribution!</a:t>
            </a:r>
          </a:p>
          <a:p>
            <a:pPr marL="342900" indent="-342900">
              <a:spcBef>
                <a:spcPts val="580"/>
              </a:spcBef>
              <a:buFont typeface="Wingdings" pitchFamily="2" charset="2"/>
              <a:buChar char="ü"/>
              <a:defRPr/>
            </a:pPr>
            <a:r>
              <a:rPr lang="en-US" sz="1800" dirty="0" smtClean="0"/>
              <a:t>Several clusters were observed in real complex systems that are not reproduced by this model</a:t>
            </a:r>
          </a:p>
          <a:p>
            <a:pPr marL="342900" indent="-342900">
              <a:spcBef>
                <a:spcPts val="580"/>
              </a:spcBef>
              <a:buFont typeface="Wingdings" pitchFamily="2" charset="2"/>
              <a:buChar char="q"/>
              <a:defRPr/>
            </a:pPr>
            <a:r>
              <a:rPr lang="en-US" sz="1800" dirty="0" smtClean="0"/>
              <a:t>Presence of hubs in real complex systems </a:t>
            </a:r>
          </a:p>
          <a:p>
            <a:pPr marL="822960" lvl="2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buFont typeface="Wingdings" pitchFamily="2" charset="2"/>
              <a:buChar char="q"/>
              <a:defRPr/>
            </a:pPr>
            <a:endParaRPr lang="en-US" sz="2100" dirty="0" smtClean="0"/>
          </a:p>
          <a:p>
            <a:pPr marL="274320" indent="-274320">
              <a:spcBef>
                <a:spcPts val="580"/>
              </a:spcBef>
              <a:buFont typeface="Wingdings 2"/>
              <a:buNone/>
              <a:defRPr/>
            </a:pPr>
            <a:endParaRPr lang="en-US" dirty="0" smtClean="0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984248" y="6462796"/>
            <a:ext cx="822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/>
            <a:r>
              <a:rPr lang="en-US" altLang="en-US" i="1" dirty="0"/>
              <a:t>D. J. Watts, S. H. </a:t>
            </a:r>
            <a:r>
              <a:rPr lang="en-US" altLang="en-US" i="1" dirty="0" err="1"/>
              <a:t>Strogatz</a:t>
            </a:r>
            <a:r>
              <a:rPr lang="en-US" altLang="en-US" i="1" dirty="0"/>
              <a:t>.(1998). Nature (London) 393, 440</a:t>
            </a:r>
          </a:p>
        </p:txBody>
      </p:sp>
      <p:pic>
        <p:nvPicPr>
          <p:cNvPr id="5" name="Picture 9" descr="small-wor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248" y="1512332"/>
            <a:ext cx="4419600" cy="22431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248528" y="2275973"/>
            <a:ext cx="3355848" cy="646331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Model proposed </a:t>
            </a:r>
            <a:r>
              <a:rPr lang="en-US" altLang="en-US" dirty="0" smtClean="0">
                <a:latin typeface="+mn-lt"/>
              </a:rPr>
              <a:t>by</a:t>
            </a:r>
          </a:p>
          <a:p>
            <a:pPr algn="ctr"/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D.J. Watts and S.H. </a:t>
            </a:r>
            <a:r>
              <a:rPr lang="en-US" altLang="en-US" dirty="0" err="1">
                <a:latin typeface="+mn-lt"/>
              </a:rPr>
              <a:t>Strogatz</a:t>
            </a:r>
            <a:endParaRPr lang="en-US" altLang="en-US" dirty="0">
              <a:latin typeface="+mn-lt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364436" y="2119279"/>
            <a:ext cx="4397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3">
              <a:buFont typeface="Wingdings" panose="05000000000000000000" pitchFamily="2" charset="2"/>
              <a:buChar char="Ø"/>
            </a:pPr>
            <a:r>
              <a:rPr lang="en-US" altLang="en-US" sz="2000" i="1" dirty="0"/>
              <a:t>Degree distribution: exponential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altLang="en-US" sz="2000" i="1" dirty="0"/>
              <a:t>High clustering coefficient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altLang="en-US" sz="2000" i="1" dirty="0"/>
              <a:t>Small average path length</a:t>
            </a:r>
            <a:endParaRPr lang="en-US" altLang="en-US" sz="2000" dirty="0"/>
          </a:p>
        </p:txBody>
      </p:sp>
      <p:sp>
        <p:nvSpPr>
          <p:cNvPr id="8" name="Right Arrow 7"/>
          <p:cNvSpPr/>
          <p:nvPr/>
        </p:nvSpPr>
        <p:spPr>
          <a:xfrm>
            <a:off x="5184648" y="5583836"/>
            <a:ext cx="914400" cy="22860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30461" y="5513192"/>
            <a:ext cx="4572000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The model can’t reproduce it!</a:t>
            </a:r>
          </a:p>
        </p:txBody>
      </p:sp>
    </p:spTree>
    <p:extLst>
      <p:ext uri="{BB962C8B-B14F-4D97-AF65-F5344CB8AC3E}">
        <p14:creationId xmlns:p14="http://schemas.microsoft.com/office/powerpoint/2010/main" val="88834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Scale-free (</a:t>
            </a:r>
            <a:r>
              <a:rPr lang="en-US" dirty="0" err="1" smtClean="0"/>
              <a:t>barabasi</a:t>
            </a:r>
            <a:r>
              <a:rPr lang="en-US" dirty="0" smtClean="0"/>
              <a:t>-albert) networks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143000"/>
            <a:ext cx="10899648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>
              <a:spcBef>
                <a:spcPts val="580"/>
              </a:spcBef>
              <a:buFont typeface="Wingdings 2"/>
              <a:buNone/>
              <a:defRPr/>
            </a:pPr>
            <a:endParaRPr lang="en-US" sz="2800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" pitchFamily="2" charset="2"/>
              <a:buChar char="Ø"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sz="1000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sz="1000" i="1" dirty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sz="1000" i="1" dirty="0" smtClean="0"/>
          </a:p>
          <a:p>
            <a:pPr marL="274320" indent="-274320">
              <a:spcBef>
                <a:spcPts val="580"/>
              </a:spcBef>
              <a:buFont typeface="Wingdings 2"/>
              <a:buNone/>
              <a:defRPr/>
            </a:pPr>
            <a:r>
              <a:rPr lang="en-US" u="sng" dirty="0" smtClean="0"/>
              <a:t>Problems solved</a:t>
            </a:r>
          </a:p>
          <a:p>
            <a:pPr marL="342900" indent="-342900">
              <a:spcBef>
                <a:spcPts val="580"/>
              </a:spcBef>
              <a:buFont typeface="Wingdings" pitchFamily="2" charset="2"/>
              <a:buChar char="ü"/>
              <a:defRPr/>
            </a:pPr>
            <a:r>
              <a:rPr lang="en-US" sz="1800" dirty="0" smtClean="0"/>
              <a:t>Studies showed that real complex systems:  do not have Poisson distribution!</a:t>
            </a:r>
          </a:p>
          <a:p>
            <a:pPr marL="342900" indent="-342900">
              <a:spcBef>
                <a:spcPts val="580"/>
              </a:spcBef>
              <a:buFont typeface="Wingdings" pitchFamily="2" charset="2"/>
              <a:buChar char="ü"/>
              <a:defRPr/>
            </a:pPr>
            <a:r>
              <a:rPr lang="en-US" sz="1800" dirty="0" smtClean="0"/>
              <a:t>Several clusters were observed in real complex systems that are not reproduced by this model</a:t>
            </a:r>
          </a:p>
          <a:p>
            <a:pPr marL="342900" indent="-342900">
              <a:spcBef>
                <a:spcPts val="580"/>
              </a:spcBef>
              <a:buFont typeface="Wingdings" pitchFamily="2" charset="2"/>
              <a:buChar char="ü"/>
              <a:defRPr/>
            </a:pPr>
            <a:r>
              <a:rPr lang="en-US" sz="1800" dirty="0" smtClean="0"/>
              <a:t>Presence of hubs in real complex systems </a:t>
            </a:r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i="1" dirty="0" smtClean="0"/>
          </a:p>
          <a:p>
            <a:pPr marL="1097280" lvl="3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n-US" i="1" dirty="0" smtClean="0"/>
          </a:p>
          <a:p>
            <a:pPr marL="274320" indent="-274320">
              <a:spcBef>
                <a:spcPts val="580"/>
              </a:spcBef>
              <a:buFont typeface="Wingdings 2"/>
              <a:buNone/>
              <a:defRPr/>
            </a:pPr>
            <a:endParaRPr lang="en-US" sz="1000" u="sng" dirty="0" smtClean="0"/>
          </a:p>
          <a:p>
            <a:pPr marL="274320" indent="-274320">
              <a:spcBef>
                <a:spcPts val="580"/>
              </a:spcBef>
              <a:buFont typeface="Arial" pitchFamily="34" charset="0"/>
              <a:buChar char="•"/>
              <a:defRPr/>
            </a:pPr>
            <a:endParaRPr lang="en-US" dirty="0" smtClean="0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1689293" y="6431840"/>
            <a:ext cx="10804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r>
              <a:rPr lang="en-US" altLang="en-US" i="1" dirty="0"/>
              <a:t>R. Albert, A.-L. </a:t>
            </a:r>
            <a:r>
              <a:rPr lang="en-US" altLang="en-US" i="1" dirty="0" err="1"/>
              <a:t>Barabási</a:t>
            </a:r>
            <a:r>
              <a:rPr lang="en-US" altLang="en-US" i="1" dirty="0"/>
              <a:t>.(2002). Statistical mechanics of complex </a:t>
            </a:r>
            <a:r>
              <a:rPr lang="en-US" altLang="en-US" i="1" dirty="0" err="1"/>
              <a:t>networks,Reviews</a:t>
            </a:r>
            <a:r>
              <a:rPr lang="en-US" altLang="en-US" i="1" dirty="0"/>
              <a:t> of Modern Physics 74, 47-97.</a:t>
            </a:r>
          </a:p>
        </p:txBody>
      </p:sp>
      <p:pic>
        <p:nvPicPr>
          <p:cNvPr id="5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85" y="1773232"/>
            <a:ext cx="4589325" cy="17970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1"/>
          <p:cNvSpPr txBox="1">
            <a:spLocks noChangeArrowheads="1"/>
          </p:cNvSpPr>
          <p:nvPr/>
        </p:nvSpPr>
        <p:spPr bwMode="auto">
          <a:xfrm>
            <a:off x="375905" y="2280815"/>
            <a:ext cx="2958905" cy="58477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/>
            <a:r>
              <a:rPr lang="en-US" altLang="en-US" sz="1600" dirty="0">
                <a:latin typeface="+mn-lt"/>
              </a:rPr>
              <a:t>Model proposed by </a:t>
            </a:r>
            <a:endParaRPr lang="en-US" altLang="en-US" sz="1600" dirty="0" smtClean="0">
              <a:latin typeface="+mn-lt"/>
            </a:endParaRPr>
          </a:p>
          <a:p>
            <a:pPr algn="ctr"/>
            <a:r>
              <a:rPr lang="en-US" altLang="en-US" sz="1600" dirty="0" smtClean="0">
                <a:latin typeface="+mn-lt"/>
              </a:rPr>
              <a:t>A</a:t>
            </a:r>
            <a:r>
              <a:rPr lang="en-US" altLang="en-US" sz="1600" dirty="0">
                <a:latin typeface="+mn-lt"/>
              </a:rPr>
              <a:t>.-L. </a:t>
            </a:r>
            <a:r>
              <a:rPr lang="en-US" altLang="en-US" sz="1600" dirty="0" err="1">
                <a:latin typeface="+mn-lt"/>
              </a:rPr>
              <a:t>Barabasi</a:t>
            </a:r>
            <a:r>
              <a:rPr lang="en-US" altLang="en-US" sz="1600" dirty="0">
                <a:latin typeface="+mn-lt"/>
              </a:rPr>
              <a:t> and R. Albert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7181267" y="2110652"/>
            <a:ext cx="589600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lvl="3">
              <a:buFont typeface="Wingdings" panose="05000000000000000000" pitchFamily="2" charset="2"/>
              <a:buChar char="Ø"/>
            </a:pPr>
            <a:r>
              <a:rPr lang="en-US" altLang="en-US" i="1" dirty="0"/>
              <a:t>Degree distribution: </a:t>
            </a:r>
            <a:r>
              <a:rPr lang="en-US" altLang="en-US" i="1" dirty="0" smtClean="0"/>
              <a:t>power-law </a:t>
            </a:r>
            <a:r>
              <a:rPr lang="en-US" altLang="en-US" i="1" dirty="0"/>
              <a:t>distribution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altLang="en-US" i="1" smtClean="0"/>
              <a:t>High </a:t>
            </a:r>
            <a:r>
              <a:rPr lang="en-US" altLang="en-US" i="1" dirty="0"/>
              <a:t>clustering coefficient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altLang="en-US" i="1" dirty="0" smtClean="0"/>
              <a:t>Small </a:t>
            </a:r>
            <a:r>
              <a:rPr lang="en-US" altLang="en-US" i="1" dirty="0"/>
              <a:t>average path length</a:t>
            </a:r>
            <a:endParaRPr lang="en-US" altLang="en-US" dirty="0"/>
          </a:p>
        </p:txBody>
      </p:sp>
      <p:sp>
        <p:nvSpPr>
          <p:cNvPr id="8" name="Right Arrow 7"/>
          <p:cNvSpPr/>
          <p:nvPr/>
        </p:nvSpPr>
        <p:spPr>
          <a:xfrm>
            <a:off x="1116370" y="5882920"/>
            <a:ext cx="2007830" cy="152400"/>
          </a:xfrm>
          <a:prstGeom prst="rightArrow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3184898" y="5766909"/>
            <a:ext cx="59264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algn="ctr"/>
            <a:r>
              <a:rPr lang="en-US" altLang="en-US" b="1" i="1" u="sng" dirty="0" smtClean="0">
                <a:latin typeface="+mn-lt"/>
              </a:rPr>
              <a:t>preferential </a:t>
            </a:r>
            <a:r>
              <a:rPr lang="en-US" altLang="en-US" b="1" i="1" u="sng" dirty="0">
                <a:latin typeface="+mn-lt"/>
              </a:rPr>
              <a:t>attachment </a:t>
            </a:r>
            <a:r>
              <a:rPr lang="en-US" altLang="en-US" dirty="0">
                <a:latin typeface="+mn-lt"/>
              </a:rPr>
              <a:t>(the model’s key ingredient)</a:t>
            </a:r>
          </a:p>
        </p:txBody>
      </p:sp>
    </p:spTree>
    <p:extLst>
      <p:ext uri="{BB962C8B-B14F-4D97-AF65-F5344CB8AC3E}">
        <p14:creationId xmlns:p14="http://schemas.microsoft.com/office/powerpoint/2010/main" val="29051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45" y="971260"/>
            <a:ext cx="5658317" cy="5837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1884" y="142295"/>
            <a:ext cx="4828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Social Media Friendship Network</a:t>
            </a:r>
            <a:endParaRPr lang="en-US" sz="2200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372307" y="1641601"/>
            <a:ext cx="1856793" cy="55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4402" y="1100742"/>
            <a:ext cx="3184861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Hub</a:t>
            </a:r>
            <a:r>
              <a:rPr lang="en-US" sz="1400" dirty="0" smtClean="0"/>
              <a:t>: a node that has significantly more connections than the average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758762" y="1249186"/>
            <a:ext cx="3184861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Cluster</a:t>
            </a:r>
            <a:r>
              <a:rPr lang="en-US" sz="1400" dirty="0" smtClean="0"/>
              <a:t>: densely connected community</a:t>
            </a:r>
            <a:endParaRPr lang="en-US" sz="1400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8343900" y="1510796"/>
            <a:ext cx="414862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86575" y="248602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0"/>
          </p:cNvCxnSpPr>
          <p:nvPr/>
        </p:nvCxnSpPr>
        <p:spPr>
          <a:xfrm flipV="1">
            <a:off x="2215094" y="5486400"/>
            <a:ext cx="2514069" cy="36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4209" y="5851495"/>
            <a:ext cx="3741770" cy="7386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Link direction</a:t>
            </a:r>
            <a:r>
              <a:rPr lang="en-US" sz="1400" dirty="0" smtClean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undirected (Facebook friendship)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directed (Twitter following)</a:t>
            </a:r>
            <a:endParaRPr lang="en-US" sz="1400" dirty="0"/>
          </a:p>
        </p:txBody>
      </p:sp>
      <p:sp>
        <p:nvSpPr>
          <p:cNvPr id="26" name="Oval 25"/>
          <p:cNvSpPr/>
          <p:nvPr/>
        </p:nvSpPr>
        <p:spPr>
          <a:xfrm>
            <a:off x="6100764" y="1553660"/>
            <a:ext cx="2698498" cy="27040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5" idx="2"/>
          </p:cNvCxnSpPr>
          <p:nvPr/>
        </p:nvCxnSpPr>
        <p:spPr>
          <a:xfrm>
            <a:off x="1636833" y="1623962"/>
            <a:ext cx="3284478" cy="237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6" idx="0"/>
          </p:cNvCxnSpPr>
          <p:nvPr/>
        </p:nvCxnSpPr>
        <p:spPr>
          <a:xfrm flipH="1" flipV="1">
            <a:off x="8343900" y="4389120"/>
            <a:ext cx="2069305" cy="25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31450" y="4647850"/>
            <a:ext cx="3163509" cy="16004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Link weight</a:t>
            </a:r>
            <a:r>
              <a:rPr lang="en-US" sz="1400" dirty="0" smtClean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unweighted, single connection (either friend or not)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</a:t>
            </a:r>
            <a:r>
              <a:rPr lang="en-US" sz="1400" dirty="0" smtClean="0"/>
              <a:t>eighted, multiple connections (number of exchanged e-mails)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629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6138896" y="3478206"/>
            <a:ext cx="3219435" cy="31750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453571" y="224289"/>
            <a:ext cx="2633670" cy="6457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5249" y="195261"/>
            <a:ext cx="2576516" cy="6457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97114" y="1161827"/>
            <a:ext cx="2547936" cy="569617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smtClean="0"/>
              <a:t>Politics</a:t>
            </a:r>
          </a:p>
          <a:p>
            <a:pPr lvl="1"/>
            <a:r>
              <a:rPr lang="en-US" sz="1500" dirty="0" smtClean="0"/>
              <a:t>Elections: opinion influencing</a:t>
            </a:r>
          </a:p>
          <a:p>
            <a:pPr lvl="1"/>
            <a:r>
              <a:rPr lang="en-US" sz="1500" dirty="0" smtClean="0"/>
              <a:t>Foreign relations</a:t>
            </a:r>
            <a:endParaRPr lang="en-US" sz="1500" dirty="0"/>
          </a:p>
          <a:p>
            <a:r>
              <a:rPr lang="en-US" sz="1700" dirty="0" smtClean="0"/>
              <a:t>Ecology</a:t>
            </a:r>
          </a:p>
          <a:p>
            <a:pPr lvl="1"/>
            <a:r>
              <a:rPr lang="en-US" sz="1500" dirty="0" smtClean="0"/>
              <a:t>Food chain</a:t>
            </a:r>
          </a:p>
          <a:p>
            <a:pPr lvl="1"/>
            <a:r>
              <a:rPr lang="en-US" sz="1500" dirty="0" smtClean="0"/>
              <a:t>species</a:t>
            </a:r>
          </a:p>
          <a:p>
            <a:r>
              <a:rPr lang="en-US" sz="1700" dirty="0" smtClean="0"/>
              <a:t>Environment</a:t>
            </a:r>
          </a:p>
          <a:p>
            <a:r>
              <a:rPr lang="en-US" sz="1700" dirty="0" smtClean="0"/>
              <a:t>Literature</a:t>
            </a:r>
          </a:p>
          <a:p>
            <a:pPr lvl="1"/>
            <a:r>
              <a:rPr lang="en-US" sz="1500" dirty="0" smtClean="0"/>
              <a:t>Word relationships</a:t>
            </a:r>
          </a:p>
          <a:p>
            <a:pPr lvl="1"/>
            <a:r>
              <a:rPr lang="en-US" sz="1500" dirty="0" smtClean="0"/>
              <a:t>Genre networks</a:t>
            </a:r>
          </a:p>
          <a:p>
            <a:pPr lvl="1"/>
            <a:r>
              <a:rPr lang="en-US" sz="1500" dirty="0" smtClean="0"/>
              <a:t>Novel character network</a:t>
            </a:r>
          </a:p>
          <a:p>
            <a:r>
              <a:rPr lang="en-US" sz="1700" dirty="0" smtClean="0"/>
              <a:t>News relationships</a:t>
            </a:r>
          </a:p>
          <a:p>
            <a:r>
              <a:rPr lang="en-US" sz="1700" dirty="0" smtClean="0"/>
              <a:t>Or any other complex system, where you can define a relationship (link) between elements…</a:t>
            </a:r>
          </a:p>
          <a:p>
            <a:pPr marL="274320" lvl="1" indent="0">
              <a:buNone/>
            </a:pPr>
            <a:r>
              <a:rPr lang="en-US" sz="1500" dirty="0" smtClean="0"/>
              <a:t> </a:t>
            </a:r>
          </a:p>
          <a:p>
            <a:pPr marL="0" indent="0">
              <a:buNone/>
            </a:pPr>
            <a:endParaRPr lang="en-US" sz="1700" dirty="0" smtClean="0"/>
          </a:p>
          <a:p>
            <a:pPr marL="274320" lvl="1" indent="0">
              <a:buNone/>
            </a:pPr>
            <a:endParaRPr lang="en-US" sz="1500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9069" y="1140605"/>
            <a:ext cx="2366970" cy="551737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Friendship</a:t>
            </a:r>
          </a:p>
          <a:p>
            <a:pPr lvl="1"/>
            <a:r>
              <a:rPr lang="en-US" dirty="0" smtClean="0"/>
              <a:t>Facebook</a:t>
            </a:r>
          </a:p>
          <a:p>
            <a:pPr lvl="1"/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LinkedIn</a:t>
            </a:r>
          </a:p>
          <a:p>
            <a:pPr lvl="1"/>
            <a:r>
              <a:rPr lang="en-US" dirty="0" smtClean="0"/>
              <a:t>Instagram</a:t>
            </a:r>
          </a:p>
          <a:p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Actors</a:t>
            </a:r>
          </a:p>
          <a:p>
            <a:pPr lvl="1"/>
            <a:r>
              <a:rPr lang="en-US" dirty="0" smtClean="0"/>
              <a:t>Scientists </a:t>
            </a:r>
          </a:p>
          <a:p>
            <a:pPr lvl="1"/>
            <a:r>
              <a:rPr lang="en-US" dirty="0" smtClean="0"/>
              <a:t>Co-authorship </a:t>
            </a:r>
          </a:p>
          <a:p>
            <a:pPr lvl="1"/>
            <a:r>
              <a:rPr lang="en-US" dirty="0" smtClean="0"/>
              <a:t>Student scholarships</a:t>
            </a:r>
          </a:p>
          <a:p>
            <a:pPr lvl="1"/>
            <a:r>
              <a:rPr lang="en-US" dirty="0" smtClean="0"/>
              <a:t>Employer network</a:t>
            </a:r>
          </a:p>
          <a:p>
            <a:r>
              <a:rPr lang="en-US" dirty="0" smtClean="0"/>
              <a:t>Criminal organizations</a:t>
            </a:r>
          </a:p>
          <a:p>
            <a:pPr lvl="1"/>
            <a:r>
              <a:rPr lang="en-US" dirty="0" smtClean="0"/>
              <a:t>Terrorist groups</a:t>
            </a:r>
          </a:p>
          <a:p>
            <a:pPr lvl="1"/>
            <a:r>
              <a:rPr lang="en-US" dirty="0" smtClean="0"/>
              <a:t>Organized crime</a:t>
            </a:r>
          </a:p>
          <a:p>
            <a:r>
              <a:rPr lang="en-US" dirty="0" smtClean="0"/>
              <a:t>Sexual relationships</a:t>
            </a:r>
          </a:p>
          <a:p>
            <a:r>
              <a:rPr lang="en-US" dirty="0" smtClean="0"/>
              <a:t>Matching problem</a:t>
            </a:r>
          </a:p>
          <a:p>
            <a:r>
              <a:rPr lang="en-US" dirty="0" smtClean="0"/>
              <a:t>Medieval societies</a:t>
            </a:r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2779968" y="198442"/>
            <a:ext cx="3219434" cy="31718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138896" y="195261"/>
            <a:ext cx="3214656" cy="31750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784747" y="3482177"/>
            <a:ext cx="3214655" cy="31670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33793" y="272536"/>
            <a:ext cx="20807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/>
              <a:t>SOCIAL NETWORKS</a:t>
            </a:r>
            <a:endParaRPr lang="en-US" sz="17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145081" y="272536"/>
            <a:ext cx="25204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/>
              <a:t>BIOLOGICAL NETWORKS</a:t>
            </a:r>
            <a:endParaRPr lang="en-US" sz="17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145080" y="3549013"/>
            <a:ext cx="25204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/>
              <a:t>INFRASTRUCTURE NETWORKS</a:t>
            </a:r>
            <a:endParaRPr lang="en-US" sz="17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512196" y="272536"/>
            <a:ext cx="25261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/>
              <a:t>FINANCIAL NETWORKS</a:t>
            </a:r>
            <a:endParaRPr lang="en-US" sz="17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517893" y="3539631"/>
            <a:ext cx="26148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/>
              <a:t>COMMUNICATION NETWORKS</a:t>
            </a:r>
            <a:endParaRPr lang="en-US" sz="17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624556" y="251381"/>
            <a:ext cx="22918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/>
              <a:t>OTHER APPLICATIONS</a:t>
            </a:r>
            <a:endParaRPr lang="en-US" sz="1700" b="1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2827160" y="966437"/>
            <a:ext cx="3172241" cy="2088370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smtClean="0"/>
              <a:t>Epidemics</a:t>
            </a:r>
          </a:p>
          <a:p>
            <a:r>
              <a:rPr lang="en-US" sz="1700" dirty="0" smtClean="0"/>
              <a:t>Brain neural network</a:t>
            </a:r>
          </a:p>
          <a:p>
            <a:r>
              <a:rPr lang="en-US" sz="1700" dirty="0" smtClean="0"/>
              <a:t>Protein interaction</a:t>
            </a:r>
          </a:p>
          <a:p>
            <a:r>
              <a:rPr lang="en-US" sz="1700" dirty="0" smtClean="0"/>
              <a:t>Species network</a:t>
            </a:r>
          </a:p>
          <a:p>
            <a:r>
              <a:rPr lang="en-US" sz="1700" dirty="0" smtClean="0"/>
              <a:t>Medicine/treatment</a:t>
            </a:r>
          </a:p>
          <a:p>
            <a:r>
              <a:rPr lang="en-US" sz="1700" dirty="0" smtClean="0"/>
              <a:t>Cancer research</a:t>
            </a:r>
          </a:p>
          <a:p>
            <a:pPr lvl="2"/>
            <a:endParaRPr lang="en-US" sz="1700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776347" y="4400004"/>
            <a:ext cx="3172241" cy="208837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smtClean="0"/>
              <a:t>Power grid systems</a:t>
            </a:r>
          </a:p>
          <a:p>
            <a:r>
              <a:rPr lang="en-US" sz="1700" dirty="0" smtClean="0"/>
              <a:t>Computer networks</a:t>
            </a:r>
          </a:p>
          <a:p>
            <a:r>
              <a:rPr lang="en-US" sz="1700" dirty="0" smtClean="0"/>
              <a:t>World </a:t>
            </a:r>
            <a:r>
              <a:rPr lang="en-US" sz="1700" dirty="0"/>
              <a:t>W</a:t>
            </a:r>
            <a:r>
              <a:rPr lang="en-US" sz="1700" dirty="0" smtClean="0"/>
              <a:t>ide Web (WWW)</a:t>
            </a:r>
          </a:p>
          <a:p>
            <a:r>
              <a:rPr lang="en-US" sz="1700" dirty="0" smtClean="0"/>
              <a:t>Road traffic</a:t>
            </a:r>
          </a:p>
          <a:p>
            <a:r>
              <a:rPr lang="en-US" sz="1700" dirty="0" smtClean="0"/>
              <a:t>Airline traffic</a:t>
            </a:r>
          </a:p>
          <a:p>
            <a:endParaRPr lang="en-US" sz="1700" dirty="0" smtClean="0"/>
          </a:p>
          <a:p>
            <a:endParaRPr lang="en-US" sz="1700" dirty="0" smtClean="0"/>
          </a:p>
          <a:p>
            <a:endParaRPr lang="en-US" sz="1700" dirty="0" smtClean="0"/>
          </a:p>
          <a:p>
            <a:pPr lvl="2"/>
            <a:endParaRPr lang="en-US" dirty="0" smtClean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171804" y="4748349"/>
            <a:ext cx="3172241" cy="801321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smtClean="0"/>
              <a:t>Mobile communication</a:t>
            </a:r>
          </a:p>
          <a:p>
            <a:r>
              <a:rPr lang="en-US" sz="1700" dirty="0" smtClean="0"/>
              <a:t>E-mail communication</a:t>
            </a:r>
          </a:p>
          <a:p>
            <a:endParaRPr lang="en-US" sz="1700" dirty="0" smtClean="0"/>
          </a:p>
          <a:p>
            <a:endParaRPr lang="en-US" sz="1700" dirty="0" smtClean="0"/>
          </a:p>
          <a:p>
            <a:endParaRPr lang="en-US" sz="1700" dirty="0" smtClean="0"/>
          </a:p>
          <a:p>
            <a:pPr lvl="2"/>
            <a:endParaRPr lang="en-US" dirty="0" smtClean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167471" y="1170563"/>
            <a:ext cx="3172241" cy="1592131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smtClean="0"/>
              <a:t>Trade market</a:t>
            </a:r>
          </a:p>
          <a:p>
            <a:r>
              <a:rPr lang="en-US" sz="1700" dirty="0" smtClean="0"/>
              <a:t>Financial transactions</a:t>
            </a:r>
          </a:p>
          <a:p>
            <a:r>
              <a:rPr lang="en-US" sz="1700" dirty="0"/>
              <a:t>L</a:t>
            </a:r>
            <a:r>
              <a:rPr lang="en-US" sz="1700" dirty="0" smtClean="0"/>
              <a:t>ender/borrower system</a:t>
            </a:r>
          </a:p>
          <a:p>
            <a:r>
              <a:rPr lang="en-US" sz="1700" dirty="0" smtClean="0"/>
              <a:t>Business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37741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6868</TotalTime>
  <Words>1475</Words>
  <Application>Microsoft Macintosh PowerPoint</Application>
  <PresentationFormat>Widescreen</PresentationFormat>
  <Paragraphs>307</Paragraphs>
  <Slides>20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Adobe Song Std L</vt:lpstr>
      <vt:lpstr>Arial</vt:lpstr>
      <vt:lpstr>Courier New</vt:lpstr>
      <vt:lpstr>Perpetua</vt:lpstr>
      <vt:lpstr>Rockwell</vt:lpstr>
      <vt:lpstr>Rockwell Condensed</vt:lpstr>
      <vt:lpstr>Times New Roman</vt:lpstr>
      <vt:lpstr>Wingdings</vt:lpstr>
      <vt:lpstr>Wingdings 2</vt:lpstr>
      <vt:lpstr>Wood Type</vt:lpstr>
      <vt:lpstr>Equation</vt:lpstr>
      <vt:lpstr>DATA science in a networked era</vt:lpstr>
      <vt:lpstr>Graph theory</vt:lpstr>
      <vt:lpstr>Graph theory</vt:lpstr>
      <vt:lpstr>networks</vt:lpstr>
      <vt:lpstr>Random (ERDOS-renyi) networks</vt:lpstr>
      <vt:lpstr>Small-world (watts-strogatz) networks</vt:lpstr>
      <vt:lpstr>Scale-free (barabasi-albert) networks</vt:lpstr>
      <vt:lpstr>PowerPoint Presentation</vt:lpstr>
      <vt:lpstr>PowerPoint Presentation</vt:lpstr>
      <vt:lpstr>Disease outbreak, epidemics  </vt:lpstr>
      <vt:lpstr>Biological networks</vt:lpstr>
      <vt:lpstr>Brain networks</vt:lpstr>
      <vt:lpstr>Powergrid network</vt:lpstr>
      <vt:lpstr>Terrorism, organized crime networks</vt:lpstr>
      <vt:lpstr>Global risk network</vt:lpstr>
      <vt:lpstr>PowerPoint Presentation</vt:lpstr>
      <vt:lpstr>Friendship networks</vt:lpstr>
      <vt:lpstr>Other social networks</vt:lpstr>
      <vt:lpstr>Opinion influencing And politics in social networks</vt:lpstr>
      <vt:lpstr>Theoretical research on networks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Noemi Derzsy</dc:creator>
  <cp:lastModifiedBy>Microsoft Office User</cp:lastModifiedBy>
  <cp:revision>335</cp:revision>
  <dcterms:created xsi:type="dcterms:W3CDTF">2016-11-21T21:29:52Z</dcterms:created>
  <dcterms:modified xsi:type="dcterms:W3CDTF">2018-04-30T15:35:48Z</dcterms:modified>
  <cp:contentStatus/>
</cp:coreProperties>
</file>